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  <p:sldMasterId id="2147483852" r:id="rId2"/>
  </p:sldMasterIdLst>
  <p:notesMasterIdLst>
    <p:notesMasterId r:id="rId13"/>
  </p:notesMasterIdLst>
  <p:sldIdLst>
    <p:sldId id="256" r:id="rId3"/>
    <p:sldId id="257" r:id="rId4"/>
    <p:sldId id="258" r:id="rId5"/>
    <p:sldId id="260" r:id="rId6"/>
    <p:sldId id="268" r:id="rId7"/>
    <p:sldId id="269" r:id="rId8"/>
    <p:sldId id="265" r:id="rId9"/>
    <p:sldId id="270" r:id="rId10"/>
    <p:sldId id="271" r:id="rId11"/>
    <p:sldId id="266" r:id="rId1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1F7ED-7215-442E-8F21-CB4C2B2CDF66}" type="datetimeFigureOut">
              <a:rPr lang="th-TH" smtClean="0"/>
              <a:t>25/07/60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761E6-F89E-43BC-8235-A19CDCA7EB1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1036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95C608-0D8D-4B4D-A0F2-401D635060C5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942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D40E7-5399-4E76-846E-FFDACFFF9607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151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518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73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44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60401" y="1600202"/>
            <a:ext cx="584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705601" y="1600202"/>
            <a:ext cx="5842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20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954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8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997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1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50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57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9575799" y="274640"/>
            <a:ext cx="2971801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60400" y="274640"/>
            <a:ext cx="8712201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064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 sz="1800"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 sz="1600"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 sz="1800"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 sz="1600"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 sz="1800"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 sz="1600"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 sz="1800"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 sz="1600"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>
              <a:defRPr sz="1800">
                <a:latin typeface="TH NiramitIT๙" panose="02000506000000020004" pitchFamily="2" charset="-34"/>
                <a:cs typeface="TH NiramitIT๙" panose="02000506000000020004" pitchFamily="2" charset="-34"/>
              </a:defRPr>
            </a:lvl2pPr>
            <a:lvl3pPr>
              <a:defRPr sz="1600">
                <a:latin typeface="TH NiramitIT๙" panose="02000506000000020004" pitchFamily="2" charset="-34"/>
                <a:cs typeface="TH NiramitIT๙" panose="02000506000000020004" pitchFamily="2" charset="-34"/>
              </a:defRPr>
            </a:lvl3pPr>
            <a:lvl4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4pPr>
            <a:lvl5pPr>
              <a:defRPr sz="1400">
                <a:latin typeface="TH NiramitIT๙" panose="02000506000000020004" pitchFamily="2" charset="-34"/>
                <a:cs typeface="TH NiramitIT๙" panose="02000506000000020004" pitchFamily="2" charset="-34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latin typeface="TH NiramitIT๙" panose="02000506000000020004" pitchFamily="2" charset="-34"/>
                <a:cs typeface="TH NiramitIT๙" panose="02000506000000020004" pitchFamily="2" charset="-34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7/25/2017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2AEDBA6-7B75-40ED-94C5-8B7FD84DCEE2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25/07/60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DECCDDE-8E84-4AED-A911-B240902F5E9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418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762" y="1414982"/>
            <a:ext cx="8603086" cy="3255264"/>
          </a:xfrm>
        </p:spPr>
        <p:txBody>
          <a:bodyPr anchor="ctr">
            <a:normAutofit/>
          </a:bodyPr>
          <a:lstStyle/>
          <a:p>
            <a:r>
              <a:rPr lang="th-TH" sz="54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โครงการพัฒนา</a:t>
            </a:r>
            <a:r>
              <a:rPr lang="th-TH" sz="5400" b="1" dirty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ศักยภาพสัมมาชีพ</a:t>
            </a:r>
            <a:r>
              <a:rPr lang="th-TH" sz="54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ชุมชน</a:t>
            </a:r>
            <a:br>
              <a:rPr lang="th-TH" sz="54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</a:br>
            <a:r>
              <a:rPr lang="th-TH" sz="54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                    สู่</a:t>
            </a:r>
            <a:r>
              <a:rPr lang="th-TH" sz="5400" b="1" dirty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ความยั่งยืน </a:t>
            </a:r>
          </a:p>
        </p:txBody>
      </p:sp>
      <p:pic>
        <p:nvPicPr>
          <p:cNvPr id="6" name="Picture 2" descr="G:\งบ 60\เล่มแนวทางสร้างสัมมาชีพ 10 ต.ค.59\ปกสัมมามาชีพตัด.png"/>
          <p:cNvPicPr>
            <a:picLocks noChangeAspect="1" noChangeArrowheads="1"/>
          </p:cNvPicPr>
          <p:nvPr/>
        </p:nvPicPr>
        <p:blipFill rotWithShape="1">
          <a:blip r:embed="rId2"/>
          <a:srcRect l="1099"/>
          <a:stretch/>
        </p:blipFill>
        <p:spPr bwMode="auto">
          <a:xfrm>
            <a:off x="9053848" y="519546"/>
            <a:ext cx="3138152" cy="6192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523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 smtClean="0"/>
              <a:t> </a:t>
            </a:r>
            <a:endParaRPr lang="th-TH" sz="54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07460" y="2462462"/>
            <a:ext cx="2438399" cy="1923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TH NiramitIT๙" panose="02000506000000020004" pitchFamily="2" charset="-34"/>
                <a:ea typeface="+mj-ea"/>
                <a:cs typeface="TH NiramitIT๙" panose="02000506000000020004" pitchFamily="2" charset="-34"/>
              </a:defRPr>
            </a:lvl1pPr>
          </a:lstStyle>
          <a:p>
            <a:pPr algn="ctr"/>
            <a:r>
              <a:rPr lang="en-US" sz="13800" b="1" dirty="0" smtClean="0">
                <a:solidFill>
                  <a:schemeClr val="tx1"/>
                </a:solidFill>
              </a:rPr>
              <a:t>Q&amp;A</a:t>
            </a:r>
            <a:endParaRPr lang="th-TH" sz="13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Image result for ตลาดนัดชุมชน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"/>
          <a:stretch/>
        </p:blipFill>
        <p:spPr bwMode="auto">
          <a:xfrm>
            <a:off x="3944352" y="946484"/>
            <a:ext cx="7315200" cy="504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3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ความเป็นมา</a:t>
            </a:r>
            <a:endParaRPr lang="th-TH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7" y="798491"/>
            <a:ext cx="7568753" cy="5267458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thaiDist">
              <a:spcBef>
                <a:spcPts val="0"/>
              </a:spcBef>
            </a:pPr>
            <a:r>
              <a:rPr lang="th-TH" sz="3300" dirty="0" smtClean="0"/>
              <a:t> </a:t>
            </a:r>
            <a:r>
              <a:rPr lang="th-TH" sz="3500" dirty="0" smtClean="0"/>
              <a:t>กรมฯ ดำเนิน</a:t>
            </a:r>
            <a:r>
              <a:rPr lang="th-TH" sz="3500" b="1" dirty="0" smtClean="0"/>
              <a:t>โครงการสร้างสัมมาชีพชุมชนตามหลักปรัชญาของเศรษฐกิจพอเพียง</a:t>
            </a:r>
            <a:r>
              <a:rPr lang="th-TH" sz="3500" dirty="0" smtClean="0"/>
              <a:t> ตามแผนงานยุทธศาสตร์พัฒนาเศรษฐกิจฐานรากและชุมชนเข้มแข็งของรัฐบาล ภายใต้การบูรณาการความร่วมมือของประชารัฐ </a:t>
            </a:r>
          </a:p>
          <a:p>
            <a:pPr algn="thaiDist">
              <a:spcBef>
                <a:spcPts val="0"/>
              </a:spcBef>
            </a:pPr>
            <a:r>
              <a:rPr lang="th-TH" sz="3500" b="1" dirty="0" smtClean="0"/>
              <a:t> พื้นที่เป้าหมาย ตามพื้นที่ในความรับผิดชอบของยุทธ ฯ ๑ จำนวน</a:t>
            </a:r>
            <a:r>
              <a:rPr lang="th-TH" sz="3500" dirty="0" smtClean="0"/>
              <a:t> </a:t>
            </a:r>
            <a:r>
              <a:rPr lang="th-TH" sz="3500" b="1" dirty="0" smtClean="0"/>
              <a:t>๒๓,๕๘๙ หมู่บ้าน </a:t>
            </a:r>
            <a:endParaRPr lang="th-TH" sz="3500" dirty="0" smtClean="0"/>
          </a:p>
          <a:p>
            <a:pPr algn="thaiDist">
              <a:spcBef>
                <a:spcPts val="0"/>
              </a:spcBef>
            </a:pPr>
            <a:r>
              <a:rPr lang="th-TH" sz="3500" dirty="0" smtClean="0"/>
              <a:t> </a:t>
            </a:r>
            <a:r>
              <a:rPr lang="th-TH" sz="3500" b="1" dirty="0" smtClean="0"/>
              <a:t>ส่งเสริมและสนับสนุน</a:t>
            </a:r>
            <a:r>
              <a:rPr lang="th-TH" sz="3500" dirty="0" smtClean="0"/>
              <a:t>ให้ </a:t>
            </a:r>
            <a:r>
              <a:rPr lang="th-TH" sz="3500" dirty="0" err="1" smtClean="0"/>
              <a:t>คร</a:t>
            </a:r>
            <a:r>
              <a:rPr lang="th-TH" sz="3500" dirty="0" smtClean="0"/>
              <a:t>.ในหมู่บ้านเป้าหมายมีโอกาส</a:t>
            </a:r>
            <a:r>
              <a:rPr lang="th-TH" sz="3500" b="1" dirty="0" smtClean="0"/>
              <a:t>เรียนรู้และพัฒนาอาชีพเพื่อสร้างรายได้ </a:t>
            </a:r>
          </a:p>
          <a:p>
            <a:pPr algn="thaiDist">
              <a:spcBef>
                <a:spcPts val="0"/>
              </a:spcBef>
            </a:pPr>
            <a:r>
              <a:rPr lang="th-TH" sz="3500" b="1" dirty="0" smtClean="0"/>
              <a:t>ส่งเสริมให้ </a:t>
            </a:r>
            <a:r>
              <a:rPr lang="th-TH" sz="3500" b="1" dirty="0" err="1" smtClean="0"/>
              <a:t>คร</a:t>
            </a:r>
            <a:r>
              <a:rPr lang="th-TH" sz="3500" b="1" dirty="0" smtClean="0"/>
              <a:t>. </a:t>
            </a:r>
            <a:r>
              <a:rPr lang="th-TH" sz="3500" dirty="0" smtClean="0"/>
              <a:t>ที่ประกอบอาชีพเดียวกันหรือประเภทเดียวกันรวมตัวจัดตั้งเป็นกลุ่มอาชีพ </a:t>
            </a:r>
            <a:r>
              <a:rPr lang="th-TH" sz="3500" b="1" dirty="0" smtClean="0"/>
              <a:t>2,360 กลุ่ม </a:t>
            </a:r>
            <a:endParaRPr lang="th-TH" sz="3500" b="1" dirty="0"/>
          </a:p>
        </p:txBody>
      </p:sp>
    </p:spTree>
    <p:extLst>
      <p:ext uri="{BB962C8B-B14F-4D97-AF65-F5344CB8AC3E}">
        <p14:creationId xmlns:p14="http://schemas.microsoft.com/office/powerpoint/2010/main" val="223241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</a:rPr>
              <a:t>แนวคิด...อธิบดี </a:t>
            </a:r>
            <a:endParaRPr lang="th-T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818147"/>
            <a:ext cx="7427495" cy="5277853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thaiDist">
              <a:spcBef>
                <a:spcPts val="0"/>
              </a:spcBef>
            </a:pPr>
            <a:r>
              <a:rPr lang="th-TH" sz="2400" b="1" dirty="0" smtClean="0"/>
              <a:t>...เราฝึกสัมมาชีพไปแล้วสองหมื่นกว่าหมู่บ้าน สี่แสนกว่าครัวเรือน ครัวเรือนผ่านการ </a:t>
            </a:r>
            <a:r>
              <a:rPr lang="en-US" sz="2400" b="1" dirty="0" smtClean="0"/>
              <a:t>Train</a:t>
            </a:r>
            <a:r>
              <a:rPr lang="th-TH" sz="2400" b="1" dirty="0" smtClean="0"/>
              <a:t> ผ่านการฝึกปฏิบัติอาชีพมาแล้ว เราต้องการให้เค้าช่วยตัวเองได้จริง ๆ ไม่ใช่ทำแบบครึ่ง ๆ แล้วปล่อย ลืมตาอ้าปากไม่ได้สักที </a:t>
            </a:r>
          </a:p>
          <a:p>
            <a:pPr marL="0" indent="0" algn="thaiDist">
              <a:spcBef>
                <a:spcPts val="0"/>
              </a:spcBef>
            </a:pPr>
            <a:r>
              <a:rPr lang="th-TH" sz="2400" b="1" dirty="0" smtClean="0"/>
              <a:t>...ทำยังไงให้เค้ารวมตัวกันเป็นกลุ่ม เป็นคล</a:t>
            </a:r>
            <a:r>
              <a:rPr lang="th-TH" sz="2400" b="1" dirty="0" err="1" smtClean="0"/>
              <a:t>ัสเต</a:t>
            </a:r>
            <a:r>
              <a:rPr lang="th-TH" sz="2400" b="1" dirty="0" smtClean="0"/>
              <a:t>อร์ </a:t>
            </a:r>
            <a:r>
              <a:rPr lang="th-TH" sz="2400" b="1" dirty="0"/>
              <a:t>รวมกลุ่มใน</a:t>
            </a:r>
            <a:r>
              <a:rPr lang="th-TH" sz="2400" b="1" dirty="0" err="1"/>
              <a:t>ที่นี้</a:t>
            </a:r>
            <a:r>
              <a:rPr lang="th-TH" sz="2400" b="1" dirty="0"/>
              <a:t>ควรอยู่ในอำเภอ ไม่ควรข้ามอำเภอยกเว้นจำเป็น</a:t>
            </a:r>
            <a:endParaRPr lang="th-TH" sz="2400" b="1" dirty="0" smtClean="0"/>
          </a:p>
          <a:p>
            <a:pPr marL="0" indent="0" algn="thaiDist">
              <a:spcBef>
                <a:spcPts val="0"/>
              </a:spcBef>
            </a:pPr>
            <a:r>
              <a:rPr lang="th-TH" sz="2400" b="1" dirty="0" smtClean="0"/>
              <a:t>...วิธีการก็คือ จังหวัดนำข้อมูลกลุ่มมาคลี่ จากนั้น </a:t>
            </a:r>
            <a:r>
              <a:rPr lang="en-US" sz="2400" b="1" dirty="0" smtClean="0"/>
              <a:t>classify</a:t>
            </a:r>
            <a:r>
              <a:rPr lang="th-TH" sz="2400" b="1" dirty="0" smtClean="0"/>
              <a:t> และ</a:t>
            </a:r>
            <a:r>
              <a:rPr lang="en-US" sz="2400" b="1" dirty="0" smtClean="0"/>
              <a:t> grouping</a:t>
            </a:r>
            <a:r>
              <a:rPr lang="th-TH" sz="2400" b="1" dirty="0" smtClean="0"/>
              <a:t> เป็นกลุ่ม เช่น กลุ่มเลี้ยงปลา เลี้ยงไก่ จากนั้นหาทางเชื่อมกับตลาด เช่น กระดานสินค้า บริษัทประชารัฐรักสามัคคี กลุ่มออมทรัพย์เพื่อการผลิต ศูนย์สาธิตการตลาด ...</a:t>
            </a:r>
          </a:p>
          <a:p>
            <a:pPr marL="0" indent="0" algn="thaiDist">
              <a:spcBef>
                <a:spcPts val="0"/>
              </a:spcBef>
            </a:pPr>
            <a:r>
              <a:rPr lang="en-US" sz="2400" b="1" dirty="0" smtClean="0"/>
              <a:t>…</a:t>
            </a:r>
            <a:r>
              <a:rPr lang="th-TH" sz="2400" b="1" dirty="0" smtClean="0"/>
              <a:t>เราอยากให้เค้าขายของได้ ขายในระดับไหนไม่เป็นไร ในระดับพื้นที่ก็ได้ แต่ขอให้ขายได้ หรือไม่ก็ส่งวัตถุดิบให้กลุ่ม </a:t>
            </a:r>
            <a:r>
              <a:rPr lang="en-US" sz="2400" b="1" dirty="0" smtClean="0"/>
              <a:t>OTOP</a:t>
            </a:r>
            <a:r>
              <a:rPr lang="th-TH" sz="2400" b="1" dirty="0" smtClean="0"/>
              <a:t> ก็ยังได้ เช่น กลุ่ม ต้องการเห็ดเพื่อไปทำเห็ดอบแห้ง และต้องไปซื้อเห็ด</a:t>
            </a:r>
            <a:r>
              <a:rPr lang="th-TH" sz="2400" b="1" dirty="0" err="1" smtClean="0"/>
              <a:t>จากที่</a:t>
            </a:r>
            <a:r>
              <a:rPr lang="th-TH" sz="2400" b="1" dirty="0" smtClean="0"/>
              <a:t>อื่น ก็เปลี่ยนมาซื้อจากกลุ่มเหล่านี้ พยายาม </a:t>
            </a:r>
            <a:r>
              <a:rPr lang="en-US" sz="2400" b="1" dirty="0" smtClean="0"/>
              <a:t>Link</a:t>
            </a:r>
            <a:r>
              <a:rPr lang="th-TH" sz="2400" b="1" dirty="0" smtClean="0"/>
              <a:t> กันแบบนี้ เชื่อมโยงกันให้ได้ และคนที่จะทำเรื่องนี้ได้ดี คือ พัฒนาการอำเภอ กับพัฒนาการจังหวัด ซึ่งทำงานอยู่ในพื้นที่ต้องรู้เรื่องนี้เป็นอย่างดี  </a:t>
            </a:r>
            <a:r>
              <a:rPr lang="en-US" sz="2400" b="1" dirty="0" smtClean="0"/>
              <a:t> 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30579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886066" cy="4601183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</a:rPr>
              <a:t>โครงการ</a:t>
            </a:r>
            <a:br>
              <a:rPr lang="th-TH" sz="4400" b="1" dirty="0" smtClean="0">
                <a:solidFill>
                  <a:schemeClr val="tx1"/>
                </a:solidFill>
              </a:rPr>
            </a:br>
            <a:r>
              <a:rPr lang="th-TH" sz="4400" b="1" dirty="0" smtClean="0">
                <a:solidFill>
                  <a:schemeClr val="tx1"/>
                </a:solidFill>
              </a:rPr>
              <a:t>พัฒนา</a:t>
            </a:r>
            <a:r>
              <a:rPr lang="th-TH" sz="4400" b="1" dirty="0">
                <a:solidFill>
                  <a:schemeClr val="tx1"/>
                </a:solidFill>
              </a:rPr>
              <a:t>ศักยภาพสัมมาชีพ</a:t>
            </a:r>
            <a:r>
              <a:rPr lang="th-TH" sz="4400" b="1" dirty="0" smtClean="0">
                <a:solidFill>
                  <a:schemeClr val="tx1"/>
                </a:solidFill>
              </a:rPr>
              <a:t>ชุมชน                                    </a:t>
            </a:r>
            <a:r>
              <a:rPr lang="th-TH" sz="4400" b="1" dirty="0">
                <a:solidFill>
                  <a:schemeClr val="tx1"/>
                </a:solidFill>
              </a:rPr>
              <a:t>สู่ความ</a:t>
            </a:r>
            <a:r>
              <a:rPr lang="th-TH" sz="4400" b="1" dirty="0" smtClean="0">
                <a:solidFill>
                  <a:schemeClr val="tx1"/>
                </a:solidFill>
              </a:rPr>
              <a:t>ยั่งยืน</a:t>
            </a:r>
            <a:endParaRPr lang="th-TH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1" y="844396"/>
            <a:ext cx="7568527" cy="64840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b"/>
          <a:lstStyle/>
          <a:p>
            <a:pPr algn="ctr"/>
            <a:r>
              <a:rPr lang="th-TH" sz="3200" dirty="0" smtClean="0">
                <a:solidFill>
                  <a:schemeClr val="tx1"/>
                </a:solidFill>
              </a:rPr>
              <a:t>วัตถุประสงค์</a:t>
            </a:r>
            <a:endParaRPr lang="th-TH" sz="32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1" y="1562988"/>
            <a:ext cx="7568527" cy="2532494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>
              <a:spcBef>
                <a:spcPts val="0"/>
              </a:spcBef>
            </a:pPr>
            <a:r>
              <a:rPr lang="th-TH" sz="2800" b="1" dirty="0" smtClean="0"/>
              <a:t>เพื่อพัฒนา</a:t>
            </a:r>
            <a:r>
              <a:rPr lang="th-TH" sz="2800" b="1" dirty="0"/>
              <a:t>ศักยภาพและขีดความสามารถในการบริหารจัดการกลุ่ม</a:t>
            </a:r>
            <a:r>
              <a:rPr lang="th-TH" sz="2800" b="1" dirty="0" smtClean="0"/>
              <a:t>อาชีพให้</a:t>
            </a:r>
            <a:r>
              <a:rPr lang="th-TH" sz="2800" b="1" dirty="0"/>
              <a:t>สามารถดำเนินกิจการได้อย่างมีประสิทธิภาพและยั่งยืน</a:t>
            </a:r>
          </a:p>
          <a:p>
            <a:pPr>
              <a:spcBef>
                <a:spcPts val="0"/>
              </a:spcBef>
            </a:pPr>
            <a:r>
              <a:rPr lang="th-TH" sz="2800" b="1" dirty="0" smtClean="0"/>
              <a:t>เพื่อพัฒนา</a:t>
            </a:r>
            <a:r>
              <a:rPr lang="th-TH" sz="2800" b="1" dirty="0"/>
              <a:t>ผลิตภัณฑ์ของกลุ่ม</a:t>
            </a:r>
            <a:r>
              <a:rPr lang="th-TH" sz="2800" b="1" dirty="0" smtClean="0"/>
              <a:t>อาชีพ ให้</a:t>
            </a:r>
            <a:r>
              <a:rPr lang="th-TH" sz="2800" b="1" dirty="0"/>
              <a:t>มี</a:t>
            </a:r>
            <a:r>
              <a:rPr lang="th-TH" sz="2800" b="1" dirty="0" smtClean="0"/>
              <a:t>คุณภาพและ</a:t>
            </a:r>
            <a:r>
              <a:rPr lang="th-TH" sz="2800" b="1" dirty="0"/>
              <a:t>มูลค่าเพิ่มที่สอดคล้องกับความต้องการของตลาดและผู้บริโภค </a:t>
            </a:r>
            <a:endParaRPr lang="th-TH" sz="2800" b="1" dirty="0" smtClean="0"/>
          </a:p>
          <a:p>
            <a:pPr>
              <a:spcBef>
                <a:spcPts val="0"/>
              </a:spcBef>
            </a:pPr>
            <a:r>
              <a:rPr lang="th-TH" sz="2800" b="1" dirty="0"/>
              <a:t>เพื่อสนับสนุนการขับเคลื่อนสัมมาชีพชุมชนแบบบูรณาการในระดับพื้นที่ โดยเชื่อมโยงกับหน่วยงาน</a:t>
            </a:r>
            <a:r>
              <a:rPr lang="th-TH" sz="2800" b="1" dirty="0" smtClean="0"/>
              <a:t>ภาคีที่เกี่ยวข้อง</a:t>
            </a:r>
            <a:endParaRPr lang="en-US" sz="28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867911" y="4122024"/>
            <a:ext cx="7568525" cy="595019"/>
            <a:chOff x="3867911" y="4212177"/>
            <a:chExt cx="7568525" cy="595019"/>
          </a:xfrm>
        </p:grpSpPr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3867911" y="4212177"/>
              <a:ext cx="3022286" cy="58036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000" dirty="0" smtClean="0">
                  <a:solidFill>
                    <a:schemeClr val="tx1"/>
                  </a:solidFill>
                </a:rPr>
                <a:t>กลุ่มเป้าหมาย</a:t>
              </a:r>
              <a:endParaRPr lang="th-TH" sz="3000" dirty="0">
                <a:solidFill>
                  <a:schemeClr val="tx1"/>
                </a:solidFill>
              </a:endParaRPr>
            </a:p>
          </p:txBody>
        </p:sp>
        <p:sp>
          <p:nvSpPr>
            <p:cNvPr id="9" name="Text Placeholder 2"/>
            <p:cNvSpPr txBox="1">
              <a:spLocks/>
            </p:cNvSpPr>
            <p:nvPr/>
          </p:nvSpPr>
          <p:spPr>
            <a:xfrm>
              <a:off x="6984598" y="4227669"/>
              <a:ext cx="4451838" cy="57952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th-TH" sz="2800" dirty="0" smtClean="0">
                  <a:solidFill>
                    <a:schemeClr val="tx1"/>
                  </a:solidFill>
                </a:rPr>
                <a:t>กลุ่มสัมมาชีพชุมชน 2,360 กลุ่ม</a:t>
              </a:r>
              <a:endParaRPr lang="th-TH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67911" y="4772580"/>
            <a:ext cx="7568526" cy="527607"/>
            <a:chOff x="3867911" y="4862110"/>
            <a:chExt cx="7568526" cy="580368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3867911" y="4862110"/>
              <a:ext cx="3022286" cy="5803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000" dirty="0" smtClean="0">
                  <a:solidFill>
                    <a:schemeClr val="tx1"/>
                  </a:solidFill>
                </a:rPr>
                <a:t>งบประมาณ</a:t>
              </a:r>
              <a:endParaRPr lang="th-TH" sz="3000" dirty="0">
                <a:solidFill>
                  <a:schemeClr val="tx1"/>
                </a:solidFill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>
            <a:xfrm>
              <a:off x="6984599" y="4862951"/>
              <a:ext cx="4451838" cy="57952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th-TH" sz="2800" dirty="0" smtClean="0">
                  <a:solidFill>
                    <a:schemeClr val="tx1"/>
                  </a:solidFill>
                </a:rPr>
                <a:t>11,000,000 บาท</a:t>
              </a:r>
              <a:endParaRPr lang="th-TH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67910" y="5364295"/>
            <a:ext cx="7568526" cy="1371356"/>
            <a:chOff x="3867910" y="5660512"/>
            <a:chExt cx="7568526" cy="1100896"/>
          </a:xfrm>
        </p:grpSpPr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3867910" y="5660512"/>
              <a:ext cx="3022287" cy="580368"/>
            </a:xfrm>
            <a:prstGeom prst="rect">
              <a:avLst/>
            </a:prstGeom>
            <a:solidFill>
              <a:srgbClr val="CCFF33"/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th-TH" sz="3000" dirty="0" smtClean="0">
                  <a:solidFill>
                    <a:schemeClr val="tx1"/>
                  </a:solidFill>
                </a:rPr>
                <a:t>ตัวชี้วัดความสำเร็จ</a:t>
              </a:r>
              <a:r>
                <a:rPr lang="en-US" sz="3000" dirty="0" smtClean="0">
                  <a:solidFill>
                    <a:schemeClr val="tx1"/>
                  </a:solidFill>
                </a:rPr>
                <a:t> </a:t>
              </a:r>
              <a:endParaRPr lang="th-TH" sz="3000" dirty="0">
                <a:solidFill>
                  <a:schemeClr val="tx1"/>
                </a:solidFill>
              </a:endParaRP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6984598" y="5660512"/>
              <a:ext cx="4451838" cy="1100896"/>
            </a:xfrm>
            <a:prstGeom prst="rect">
              <a:avLst/>
            </a:prstGeom>
            <a:solidFill>
              <a:srgbClr val="CCFF33"/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b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NiramitIT๙" panose="02000506000000020004" pitchFamily="2" charset="-34"/>
                  <a:ea typeface="+mn-ea"/>
                  <a:cs typeface="TH NiramitIT๙" panose="02000506000000020004" pitchFamily="2" charset="-34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20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8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None/>
                <a:defRPr sz="1600" b="1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th-TH" sz="2400" dirty="0">
                  <a:solidFill>
                    <a:schemeClr val="tx1"/>
                  </a:solidFill>
                </a:rPr>
                <a:t>๑ รวมกลุ่มสำเร็จ </a:t>
              </a:r>
              <a:endParaRPr lang="th-TH" sz="2400" dirty="0" smtClean="0">
                <a:solidFill>
                  <a:schemeClr val="tx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th-TH" sz="2400" dirty="0" smtClean="0">
                  <a:solidFill>
                    <a:schemeClr val="tx1"/>
                  </a:solidFill>
                </a:rPr>
                <a:t>๒ </a:t>
              </a:r>
              <a:r>
                <a:rPr lang="th-TH" sz="2400" dirty="0">
                  <a:solidFill>
                    <a:schemeClr val="tx1"/>
                  </a:solidFill>
                </a:rPr>
                <a:t>ผลิตสินค้าได้ตาม</a:t>
              </a:r>
              <a:r>
                <a:rPr lang="th-TH" sz="2400" dirty="0" smtClean="0">
                  <a:solidFill>
                    <a:schemeClr val="tx1"/>
                  </a:solidFill>
                </a:rPr>
                <a:t>ต้องการของตลาด </a:t>
              </a:r>
            </a:p>
            <a:p>
              <a:pPr>
                <a:lnSpc>
                  <a:spcPct val="100000"/>
                </a:lnSpc>
              </a:pPr>
              <a:r>
                <a:rPr lang="th-TH" sz="2400" dirty="0" smtClean="0">
                  <a:solidFill>
                    <a:schemeClr val="tx1"/>
                  </a:solidFill>
                </a:rPr>
                <a:t>๓ </a:t>
              </a:r>
              <a:r>
                <a:rPr lang="th-TH" sz="2400" dirty="0">
                  <a:solidFill>
                    <a:schemeClr val="tx1"/>
                  </a:solidFill>
                </a:rPr>
                <a:t>ขายของได้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811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6"/>
          <p:cNvSpPr txBox="1"/>
          <p:nvPr/>
        </p:nvSpPr>
        <p:spPr>
          <a:xfrm>
            <a:off x="1143001" y="109298"/>
            <a:ext cx="9905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th-TH" sz="2800" b="1" dirty="0">
                <a:solidFill>
                  <a:srgbClr val="002060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กระบวนการพัฒนาศักยภาพกลุ่มอาชีพเพื่อความยั่งยืน</a:t>
            </a:r>
            <a:endParaRPr lang="th-TH" sz="3250" b="1" dirty="0">
              <a:solidFill>
                <a:srgbClr val="002060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143001" y="6092631"/>
            <a:ext cx="9910591" cy="766915"/>
            <a:chOff x="-4589" y="6246719"/>
            <a:chExt cx="9910591" cy="611280"/>
          </a:xfrm>
        </p:grpSpPr>
        <p:sp>
          <p:nvSpPr>
            <p:cNvPr id="43" name="Pentagon 42"/>
            <p:cNvSpPr/>
            <p:nvPr/>
          </p:nvSpPr>
          <p:spPr>
            <a:xfrm rot="16200000">
              <a:off x="4647363" y="1599360"/>
              <a:ext cx="611280" cy="9905998"/>
            </a:xfrm>
            <a:prstGeom prst="homePlate">
              <a:avLst>
                <a:gd name="adj" fmla="val 324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th-TH" sz="2800" dirty="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-4589" y="6606399"/>
              <a:ext cx="9910588" cy="251599"/>
            </a:xfrm>
            <a:prstGeom prst="roundRect">
              <a:avLst>
                <a:gd name="adj" fmla="val 4199"/>
              </a:avLst>
            </a:prstGeom>
            <a:solidFill>
              <a:srgbClr val="CC990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/>
              <a:r>
                <a:rPr lang="th-TH" sz="17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ศูนย์สาธิตการตลาด/เครือข่าย</a:t>
              </a:r>
              <a:r>
                <a:rPr lang="en-US" sz="17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 OTOP</a:t>
              </a:r>
              <a:r>
                <a:rPr lang="th-TH" sz="17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/ร้านค้าประชารัฐสุขใจ </a:t>
              </a:r>
              <a:r>
                <a:rPr lang="en-US" sz="17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shop</a:t>
              </a:r>
              <a:r>
                <a:rPr lang="th-TH" sz="17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/ทีมสนับสนุนการขับเคลื่อนสัมมาชีพชุมชน/กองทุนชุมชน ต่าง ๆ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205885" y="641348"/>
            <a:ext cx="1927481" cy="485008"/>
            <a:chOff x="71836" y="737263"/>
            <a:chExt cx="1044384" cy="505066"/>
          </a:xfrm>
        </p:grpSpPr>
        <p:sp>
          <p:nvSpPr>
            <p:cNvPr id="45" name="Pentagon 44"/>
            <p:cNvSpPr/>
            <p:nvPr/>
          </p:nvSpPr>
          <p:spPr>
            <a:xfrm>
              <a:off x="71838" y="737263"/>
              <a:ext cx="1044382" cy="505064"/>
            </a:xfrm>
            <a:prstGeom prst="homePlate">
              <a:avLst>
                <a:gd name="adj" fmla="val 23988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th-TH" sz="2800">
                <a:solidFill>
                  <a:prstClr val="white"/>
                </a:solidFill>
                <a:latin typeface="TH NiramitIT๙" panose="02000506000000020004" pitchFamily="2" charset="-34"/>
                <a:cs typeface="TH NiramitIT๙" panose="02000506000000020004" pitchFamily="2" charset="-34"/>
              </a:endParaRPr>
            </a:p>
          </p:txBody>
        </p:sp>
        <p:sp>
          <p:nvSpPr>
            <p:cNvPr id="69" name="Pentagon 68"/>
            <p:cNvSpPr/>
            <p:nvPr/>
          </p:nvSpPr>
          <p:spPr>
            <a:xfrm>
              <a:off x="71836" y="737263"/>
              <a:ext cx="1012009" cy="505066"/>
            </a:xfrm>
            <a:prstGeom prst="homePlate">
              <a:avLst>
                <a:gd name="adj" fmla="val 23988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th-TH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NiramitIT๙" panose="02000506000000020004" pitchFamily="2" charset="-34"/>
                  <a:cs typeface="TH NiramitIT๙" panose="02000506000000020004" pitchFamily="2" charset="-34"/>
                </a:rPr>
                <a:t>เป้าหมายการพัฒนา </a:t>
              </a:r>
            </a:p>
          </p:txBody>
        </p:sp>
      </p:grpSp>
      <p:sp>
        <p:nvSpPr>
          <p:cNvPr id="48" name="Rectangle 47"/>
          <p:cNvSpPr/>
          <p:nvPr/>
        </p:nvSpPr>
        <p:spPr>
          <a:xfrm>
            <a:off x="3221792" y="672163"/>
            <a:ext cx="7827208" cy="5401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th-TH" sz="20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พัฒนากลุ่มอาชีพให้มีขีดสามารถในการบริหารจัดการได้อย่างมีประสิทธิภาพและเข้มแข็งอย่างยั่งยืน</a:t>
            </a:r>
          </a:p>
        </p:txBody>
      </p:sp>
      <p:sp>
        <p:nvSpPr>
          <p:cNvPr id="9" name="Rectangle 8"/>
          <p:cNvSpPr/>
          <p:nvPr/>
        </p:nvSpPr>
        <p:spPr>
          <a:xfrm>
            <a:off x="5221328" y="6184608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กลไกสนับสนุน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67749" y="1628201"/>
            <a:ext cx="9683001" cy="4550384"/>
            <a:chOff x="114835" y="1504192"/>
            <a:chExt cx="9555202" cy="4550384"/>
          </a:xfrm>
        </p:grpSpPr>
        <p:grpSp>
          <p:nvGrpSpPr>
            <p:cNvPr id="4" name="Group 3"/>
            <p:cNvGrpSpPr/>
            <p:nvPr/>
          </p:nvGrpSpPr>
          <p:grpSpPr>
            <a:xfrm>
              <a:off x="114835" y="1746439"/>
              <a:ext cx="9555202" cy="4308137"/>
              <a:chOff x="109902" y="1458686"/>
              <a:chExt cx="9555202" cy="4308137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237443" y="3334007"/>
                <a:ext cx="1839406" cy="2432816"/>
              </a:xfrm>
              <a:prstGeom prst="roundRect">
                <a:avLst>
                  <a:gd name="adj" fmla="val 5657"/>
                </a:avLst>
              </a:prstGeom>
              <a:ln w="3175"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สำรวจข้อมูลกลุ่มอาชีพ 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โดยใช้แบบสำรวจและแบบประเมิน</a:t>
                </a: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จัดประเภทอาชีพ (</a:t>
                </a:r>
                <a:r>
                  <a:rPr lang="en-US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Grouping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) </a:t>
                </a: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</a:t>
                </a:r>
                <a:r>
                  <a:rPr lang="th-TH" sz="1700" b="1" dirty="0">
                    <a:solidFill>
                      <a:srgbClr val="002060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ค้นหาความต้องการสินค้าของตลาด 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(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ตลาดชุมชน/ ตลาดท้องถิ่น</a:t>
                </a:r>
                <a:r>
                  <a:rPr lang="th-TH" sz="16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) </a:t>
                </a:r>
                <a:r>
                  <a:rPr lang="th-TH" sz="16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(</a:t>
                </a:r>
                <a:r>
                  <a:rPr lang="th-TH" sz="1600" u="sng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คำแนะนำ ดร.พิพัฒน์</a:t>
                </a:r>
                <a:r>
                  <a:rPr lang="th-TH" sz="16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)</a:t>
                </a:r>
                <a:endParaRPr lang="th-TH" sz="16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</a:t>
                </a:r>
              </a:p>
            </p:txBody>
          </p:sp>
          <p:sp>
            <p:nvSpPr>
              <p:cNvPr id="58" name="Rounded Rectangle 57"/>
              <p:cNvSpPr/>
              <p:nvPr/>
            </p:nvSpPr>
            <p:spPr>
              <a:xfrm>
                <a:off x="3985992" y="2629713"/>
                <a:ext cx="1908284" cy="2837530"/>
              </a:xfrm>
              <a:prstGeom prst="roundRect">
                <a:avLst>
                  <a:gd name="adj" fmla="val 6021"/>
                </a:avLst>
              </a:prstGeom>
              <a:ln w="31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ค้นหาปัญหา ความต้องการของกลุ่ม 5 ด้าน</a:t>
                </a:r>
                <a:endParaRPr lang="th-TH" sz="1700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* การเข้าถึงปัจจัยการผลิต</a:t>
                </a: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* การสร้างองค์ความรู้</a:t>
                </a: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* การตลาด</a:t>
                </a: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* การสื่อสารสร้างการรับรู้</a:t>
                </a: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* การบริหารจัดการ</a:t>
                </a:r>
              </a:p>
              <a:p>
                <a:pPr defTabSz="914400">
                  <a:lnSpc>
                    <a:spcPct val="90000"/>
                  </a:lnSpc>
                  <a:defRPr/>
                </a:pP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</a:t>
                </a:r>
                <a:r>
                  <a:rPr lang="th-TH" sz="1700" b="1" dirty="0">
                    <a:solidFill>
                      <a:srgbClr val="002060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วิเคราะห์ความต้องการของตลาด 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(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ตลาดชุมชน/ ตลาดท้องถิ่น</a:t>
                </a:r>
                <a:r>
                  <a:rPr lang="th-TH" sz="16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) </a:t>
                </a:r>
                <a:r>
                  <a:rPr lang="th-TH" sz="16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(</a:t>
                </a:r>
                <a:r>
                  <a:rPr lang="th-TH" sz="1600" u="sng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คำแนะนำ ดร.พิพัฒน์</a:t>
                </a:r>
                <a:r>
                  <a:rPr lang="th-TH" sz="16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)</a:t>
                </a:r>
                <a:endParaRPr lang="th-TH" sz="16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  <a:p>
                <a:pPr defTabSz="914400"/>
                <a:endParaRPr lang="th-TH" sz="17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</p:txBody>
          </p:sp>
          <p:sp>
            <p:nvSpPr>
              <p:cNvPr id="62" name="Rounded Rectangle 61"/>
              <p:cNvSpPr/>
              <p:nvPr/>
            </p:nvSpPr>
            <p:spPr>
              <a:xfrm>
                <a:off x="5930420" y="2276376"/>
                <a:ext cx="1864075" cy="2956926"/>
              </a:xfrm>
              <a:prstGeom prst="roundRect">
                <a:avLst>
                  <a:gd name="adj" fmla="val 4332"/>
                </a:avLst>
              </a:prstGeom>
              <a:ln w="31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-พัฒนากลุ่มอาชีพ </a:t>
                </a: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 *ต้นน้ำ</a:t>
                </a:r>
                <a:r>
                  <a:rPr lang="en-US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: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กระบวนการผลิต </a:t>
                </a: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 *กลางน้ำ </a:t>
                </a:r>
                <a:r>
                  <a:rPr lang="en-US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: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การตลาด กระดานสินค้า เชื่อมโยงศูนย์สาธิตฯ/ร้านค้าประชารัฐสุขใจ </a:t>
                </a:r>
                <a:r>
                  <a:rPr lang="en-US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shop</a:t>
                </a:r>
                <a:endParaRPr lang="th-TH" sz="1700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  <a:p>
                <a:pPr defTabSz="914400"/>
                <a:r>
                  <a:rPr lang="th-TH" sz="1700" b="1" dirty="0" smtClean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-สนับสนุน บูรณา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การหน่วยงานภาคีพัฒนา+</a:t>
                </a:r>
                <a:r>
                  <a:rPr lang="th-TH" sz="1700" b="1" dirty="0" smtClean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กลไกสนับสนุน</a:t>
                </a:r>
              </a:p>
              <a:p>
                <a:pPr defTabSz="914400"/>
                <a:r>
                  <a:rPr lang="th-TH" sz="1700" b="1" dirty="0" smtClean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เชื่อมโยงแหล่งทุน </a:t>
                </a:r>
                <a:endParaRPr lang="th-TH" sz="17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4011302" y="1778891"/>
                <a:ext cx="1793579" cy="735292"/>
                <a:chOff x="3593896" y="1351167"/>
                <a:chExt cx="1570120" cy="1027399"/>
              </a:xfrm>
              <a:solidFill>
                <a:srgbClr val="CC9900"/>
              </a:solidFill>
            </p:grpSpPr>
            <p:sp>
              <p:nvSpPr>
                <p:cNvPr id="37" name="Rounded Rectangle 36"/>
                <p:cNvSpPr/>
                <p:nvPr/>
              </p:nvSpPr>
              <p:spPr>
                <a:xfrm>
                  <a:off x="3593896" y="1351167"/>
                  <a:ext cx="1570120" cy="1027399"/>
                </a:xfrm>
                <a:prstGeom prst="roundRect">
                  <a:avLst>
                    <a:gd name="adj" fmla="val 16670"/>
                  </a:avLst>
                </a:prstGeom>
                <a:grpFill/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2">
                    <a:hueOff val="3121013"/>
                    <a:satOff val="-3893"/>
                    <a:lumOff val="915"/>
                    <a:alphaOff val="0"/>
                  </a:schemeClr>
                </a:fillRef>
                <a:effectRef idx="2">
                  <a:schemeClr val="accent2">
                    <a:hueOff val="3121013"/>
                    <a:satOff val="-3893"/>
                    <a:lumOff val="915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8" name="Rounded Rectangle 4"/>
                <p:cNvSpPr txBox="1"/>
                <p:nvPr/>
              </p:nvSpPr>
              <p:spPr>
                <a:xfrm>
                  <a:off x="3593896" y="1401330"/>
                  <a:ext cx="1541540" cy="927072"/>
                </a:xfrm>
                <a:prstGeom prst="rect">
                  <a:avLst/>
                </a:prstGeom>
                <a:noFill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th-TH" sz="2000" b="1" dirty="0">
                      <a:solidFill>
                        <a:prstClr val="black"/>
                      </a:solidFill>
                      <a:latin typeface="TH NiramitIT๙" panose="02000506000000020004" pitchFamily="2" charset="-34"/>
                      <a:cs typeface="TH NiramitIT๙" panose="02000506000000020004" pitchFamily="2" charset="-34"/>
                    </a:rPr>
                    <a:t>ค้นหาความต้องการ</a:t>
                  </a:r>
                  <a:endParaRPr lang="en-US" sz="20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endParaRPr>
                </a:p>
              </p:txBody>
            </p:sp>
          </p:grpSp>
          <p:grpSp>
            <p:nvGrpSpPr>
              <p:cNvPr id="47" name="Group 46"/>
              <p:cNvGrpSpPr/>
              <p:nvPr/>
            </p:nvGrpSpPr>
            <p:grpSpPr>
              <a:xfrm>
                <a:off x="109902" y="2427629"/>
                <a:ext cx="1919375" cy="796264"/>
                <a:chOff x="-153095" y="0"/>
                <a:chExt cx="3193873" cy="2038870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59135" y="0"/>
                  <a:ext cx="2981643" cy="2038870"/>
                </a:xfrm>
                <a:prstGeom prst="roundRect">
                  <a:avLst>
                    <a:gd name="adj" fmla="val 16670"/>
                  </a:avLst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2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1" name="Rounded Rectangle 4"/>
                <p:cNvSpPr txBox="1"/>
                <p:nvPr/>
              </p:nvSpPr>
              <p:spPr>
                <a:xfrm>
                  <a:off x="-153095" y="59174"/>
                  <a:ext cx="3063448" cy="1839775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algn="ctr" defTabSz="800100">
                    <a:spcBef>
                      <a:spcPct val="0"/>
                    </a:spcBef>
                  </a:pPr>
                  <a:r>
                    <a:rPr lang="th-TH" sz="2000" b="1" dirty="0">
                      <a:solidFill>
                        <a:prstClr val="black"/>
                      </a:solidFill>
                      <a:latin typeface="TH NiramitIT๙" panose="02000506000000020004" pitchFamily="2" charset="-34"/>
                      <a:cs typeface="TH NiramitIT๙" panose="02000506000000020004" pitchFamily="2" charset="-34"/>
                    </a:rPr>
                    <a:t>สำรวจข้อมูล</a:t>
                  </a:r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5892408" y="1458686"/>
                <a:ext cx="1813308" cy="687441"/>
                <a:chOff x="2973101" y="3123043"/>
                <a:chExt cx="1226076" cy="830282"/>
              </a:xfrm>
            </p:grpSpPr>
            <p:sp>
              <p:nvSpPr>
                <p:cNvPr id="34" name="Rounded Rectangle 33"/>
                <p:cNvSpPr/>
                <p:nvPr/>
              </p:nvSpPr>
              <p:spPr>
                <a:xfrm>
                  <a:off x="2973101" y="3123043"/>
                  <a:ext cx="1226076" cy="830282"/>
                </a:xfrm>
                <a:prstGeom prst="roundRect">
                  <a:avLst>
                    <a:gd name="adj" fmla="val 16670"/>
                  </a:avLst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2">
                    <a:hueOff val="3511139"/>
                    <a:satOff val="-4379"/>
                    <a:lumOff val="1030"/>
                    <a:alphaOff val="0"/>
                  </a:schemeClr>
                </a:fillRef>
                <a:effectRef idx="2">
                  <a:schemeClr val="accent2">
                    <a:hueOff val="3511139"/>
                    <a:satOff val="-4379"/>
                    <a:lumOff val="103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5" name="Rounded Rectangle 4"/>
                <p:cNvSpPr txBox="1"/>
                <p:nvPr/>
              </p:nvSpPr>
              <p:spPr>
                <a:xfrm>
                  <a:off x="2975638" y="3166709"/>
                  <a:ext cx="1186171" cy="717583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76200" tIns="76200" rIns="76200" bIns="76200" numCol="1" spcCol="1270" anchor="ctr" anchorCtr="0">
                  <a:noAutofit/>
                </a:bodyPr>
                <a:lstStyle/>
                <a:p>
                  <a:pPr algn="ctr" defTabSz="8890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th-TH" sz="2000" b="1" dirty="0">
                      <a:solidFill>
                        <a:prstClr val="black"/>
                      </a:solidFill>
                      <a:latin typeface="TH NiramitIT๙" panose="02000506000000020004" pitchFamily="2" charset="-34"/>
                      <a:cs typeface="TH NiramitIT๙" panose="02000506000000020004" pitchFamily="2" charset="-34"/>
                    </a:rPr>
                    <a:t>พัฒนาสู่ความยั่งยืน </a:t>
                  </a:r>
                  <a:endParaRPr lang="en-US" sz="20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endParaRPr>
                </a:p>
              </p:txBody>
            </p:sp>
          </p:grpSp>
          <p:sp>
            <p:nvSpPr>
              <p:cNvPr id="64" name="Rounded Rectangle 63"/>
              <p:cNvSpPr/>
              <p:nvPr/>
            </p:nvSpPr>
            <p:spPr>
              <a:xfrm>
                <a:off x="7851796" y="1907890"/>
                <a:ext cx="1813308" cy="1110362"/>
              </a:xfrm>
              <a:prstGeom prst="roundRect">
                <a:avLst>
                  <a:gd name="adj" fmla="val 6980"/>
                </a:avLst>
              </a:prstGeom>
              <a:ln w="31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ติดตามการดำเนินกิจการ</a:t>
                </a:r>
              </a:p>
              <a:p>
                <a:pPr defTabSz="914400"/>
                <a:r>
                  <a:rPr lang="th-TH" sz="1700" b="1" dirty="0" smtClean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ประเมินผล</a:t>
                </a:r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การดำเนิน</a:t>
                </a:r>
                <a:r>
                  <a:rPr lang="th-TH" sz="1700" b="1" dirty="0" smtClean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กิจการ</a:t>
                </a:r>
              </a:p>
              <a:p>
                <a:pPr defTabSz="914400"/>
                <a:endParaRPr lang="th-TH" sz="17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</p:txBody>
          </p:sp>
          <p:grpSp>
            <p:nvGrpSpPr>
              <p:cNvPr id="65" name="Group 64"/>
              <p:cNvGrpSpPr/>
              <p:nvPr/>
            </p:nvGrpSpPr>
            <p:grpSpPr>
              <a:xfrm>
                <a:off x="2118030" y="2062281"/>
                <a:ext cx="1775073" cy="821925"/>
                <a:chOff x="985737" y="1257681"/>
                <a:chExt cx="1186172" cy="830282"/>
              </a:xfrm>
            </p:grpSpPr>
            <p:sp>
              <p:nvSpPr>
                <p:cNvPr id="66" name="Rounded Rectangle 65"/>
                <p:cNvSpPr/>
                <p:nvPr/>
              </p:nvSpPr>
              <p:spPr>
                <a:xfrm>
                  <a:off x="985737" y="1257681"/>
                  <a:ext cx="1186172" cy="830282"/>
                </a:xfrm>
                <a:prstGeom prst="roundRect">
                  <a:avLst>
                    <a:gd name="adj" fmla="val 16670"/>
                  </a:avLst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2">
                    <a:hueOff val="1170380"/>
                    <a:satOff val="-1460"/>
                    <a:lumOff val="343"/>
                    <a:alphaOff val="0"/>
                  </a:schemeClr>
                </a:fillRef>
                <a:effectRef idx="2">
                  <a:schemeClr val="accent2">
                    <a:hueOff val="1170380"/>
                    <a:satOff val="-1460"/>
                    <a:lumOff val="343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7" name="Rounded Rectangle 4"/>
                <p:cNvSpPr txBox="1"/>
                <p:nvPr/>
              </p:nvSpPr>
              <p:spPr>
                <a:xfrm>
                  <a:off x="1029493" y="1291591"/>
                  <a:ext cx="1111387" cy="763728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8580" tIns="68580" rIns="68580" bIns="68580" numCol="1" spcCol="1270" anchor="ctr" anchorCtr="0">
                  <a:noAutofit/>
                </a:bodyPr>
                <a:lstStyle/>
                <a:p>
                  <a:pPr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th-TH" sz="2000" b="1" dirty="0">
                      <a:solidFill>
                        <a:prstClr val="black"/>
                      </a:solidFill>
                      <a:latin typeface="TH NiramitIT๙" panose="02000506000000020004" pitchFamily="2" charset="-34"/>
                      <a:cs typeface="TH NiramitIT๙" panose="02000506000000020004" pitchFamily="2" charset="-34"/>
                    </a:rPr>
                    <a:t>วิเคราะห์ศักยภาพ</a:t>
                  </a:r>
                  <a:endParaRPr lang="en-US" sz="20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213979" y="1521756"/>
                <a:ext cx="9375389" cy="1779203"/>
                <a:chOff x="-1066941" y="1415545"/>
                <a:chExt cx="8707127" cy="4376333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627213" y="1415545"/>
                  <a:ext cx="7012973" cy="3529464"/>
                  <a:chOff x="-115079" y="2492017"/>
                  <a:chExt cx="6453675" cy="3572626"/>
                </a:xfrm>
              </p:grpSpPr>
              <p:sp>
                <p:nvSpPr>
                  <p:cNvPr id="3" name="Half Frame 2"/>
                  <p:cNvSpPr/>
                  <p:nvPr/>
                </p:nvSpPr>
                <p:spPr>
                  <a:xfrm rot="10800000">
                    <a:off x="4771103" y="2492017"/>
                    <a:ext cx="1567493" cy="861442"/>
                  </a:xfrm>
                  <a:prstGeom prst="halfFrame">
                    <a:avLst>
                      <a:gd name="adj1" fmla="val 20752"/>
                      <a:gd name="adj2" fmla="val 13491"/>
                    </a:avLst>
                  </a:prstGeom>
                  <a:ln>
                    <a:noFill/>
                  </a:ln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/>
                    <a:endParaRPr lang="th-TH" sz="2800">
                      <a:solidFill>
                        <a:prstClr val="black"/>
                      </a:solidFill>
                      <a:latin typeface="Calibri"/>
                      <a:cs typeface="Cordia New" panose="020B0304020202020204" pitchFamily="34" charset="-34"/>
                    </a:endParaRPr>
                  </a:p>
                </p:txBody>
              </p:sp>
              <p:sp>
                <p:nvSpPr>
                  <p:cNvPr id="30" name="Half Frame 29"/>
                  <p:cNvSpPr/>
                  <p:nvPr/>
                </p:nvSpPr>
                <p:spPr>
                  <a:xfrm rot="10800000">
                    <a:off x="1551932" y="4258415"/>
                    <a:ext cx="1627041" cy="902504"/>
                  </a:xfrm>
                  <a:prstGeom prst="halfFrame">
                    <a:avLst>
                      <a:gd name="adj1" fmla="val 15018"/>
                      <a:gd name="adj2" fmla="val 13491"/>
                    </a:avLst>
                  </a:prstGeom>
                  <a:ln>
                    <a:noFill/>
                  </a:ln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/>
                    <a:endParaRPr lang="th-TH" sz="2800">
                      <a:solidFill>
                        <a:prstClr val="black"/>
                      </a:solidFill>
                      <a:latin typeface="Calibri"/>
                      <a:cs typeface="Cordia New" panose="020B0304020202020204" pitchFamily="34" charset="-34"/>
                    </a:endParaRPr>
                  </a:p>
                </p:txBody>
              </p:sp>
              <p:sp>
                <p:nvSpPr>
                  <p:cNvPr id="31" name="Half Frame 30"/>
                  <p:cNvSpPr/>
                  <p:nvPr/>
                </p:nvSpPr>
                <p:spPr>
                  <a:xfrm rot="10800000">
                    <a:off x="3164685" y="3354685"/>
                    <a:ext cx="1666748" cy="902503"/>
                  </a:xfrm>
                  <a:prstGeom prst="halfFrame">
                    <a:avLst>
                      <a:gd name="adj1" fmla="val 15018"/>
                      <a:gd name="adj2" fmla="val 13491"/>
                    </a:avLst>
                  </a:prstGeom>
                  <a:ln>
                    <a:noFill/>
                  </a:ln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/>
                    <a:endParaRPr lang="th-TH" sz="2800">
                      <a:solidFill>
                        <a:prstClr val="black"/>
                      </a:solidFill>
                      <a:latin typeface="Calibri"/>
                      <a:cs typeface="Cordia New" panose="020B0304020202020204" pitchFamily="34" charset="-34"/>
                    </a:endParaRPr>
                  </a:p>
                </p:txBody>
              </p:sp>
              <p:sp>
                <p:nvSpPr>
                  <p:cNvPr id="32" name="Half Frame 31"/>
                  <p:cNvSpPr/>
                  <p:nvPr/>
                </p:nvSpPr>
                <p:spPr>
                  <a:xfrm rot="10800000">
                    <a:off x="-115079" y="5162139"/>
                    <a:ext cx="1651939" cy="902504"/>
                  </a:xfrm>
                  <a:prstGeom prst="halfFrame">
                    <a:avLst>
                      <a:gd name="adj1" fmla="val 15018"/>
                      <a:gd name="adj2" fmla="val 13491"/>
                    </a:avLst>
                  </a:prstGeom>
                  <a:ln>
                    <a:noFill/>
                  </a:ln>
                </p:spPr>
                <p:style>
                  <a:lnRef idx="0">
                    <a:schemeClr val="dk1"/>
                  </a:lnRef>
                  <a:fillRef idx="3">
                    <a:schemeClr val="dk1"/>
                  </a:fillRef>
                  <a:effectRef idx="3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/>
                    <a:endParaRPr lang="th-TH" sz="2800">
                      <a:solidFill>
                        <a:prstClr val="black"/>
                      </a:solidFill>
                      <a:latin typeface="Calibri"/>
                      <a:cs typeface="Cordia New" panose="020B0304020202020204" pitchFamily="34" charset="-34"/>
                    </a:endParaRPr>
                  </a:p>
                </p:txBody>
              </p:sp>
            </p:grpSp>
            <p:sp>
              <p:nvSpPr>
                <p:cNvPr id="76" name="Half Frame 75"/>
                <p:cNvSpPr/>
                <p:nvPr/>
              </p:nvSpPr>
              <p:spPr>
                <a:xfrm rot="10800000">
                  <a:off x="-1066941" y="4900280"/>
                  <a:ext cx="1776202" cy="891598"/>
                </a:xfrm>
                <a:prstGeom prst="halfFrame">
                  <a:avLst>
                    <a:gd name="adj1" fmla="val 15018"/>
                    <a:gd name="adj2" fmla="val 13491"/>
                  </a:avLst>
                </a:prstGeom>
                <a:ln>
                  <a:noFill/>
                </a:ln>
              </p:spPr>
              <p:style>
                <a:lnRef idx="0">
                  <a:schemeClr val="dk1"/>
                </a:lnRef>
                <a:fillRef idx="3">
                  <a:schemeClr val="dk1"/>
                </a:fillRef>
                <a:effectRef idx="3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endParaRPr lang="th-TH" sz="2800">
                    <a:solidFill>
                      <a:prstClr val="black"/>
                    </a:solidFill>
                    <a:latin typeface="Calibri"/>
                    <a:cs typeface="Cordia New" panose="020B0304020202020204" pitchFamily="34" charset="-34"/>
                  </a:endParaRPr>
                </a:p>
              </p:txBody>
            </p:sp>
          </p:grpSp>
          <p:sp>
            <p:nvSpPr>
              <p:cNvPr id="41" name="Rounded Rectangle 40"/>
              <p:cNvSpPr/>
              <p:nvPr/>
            </p:nvSpPr>
            <p:spPr>
              <a:xfrm>
                <a:off x="2159851" y="2999140"/>
                <a:ext cx="1772264" cy="2576955"/>
              </a:xfrm>
              <a:prstGeom prst="roundRect">
                <a:avLst>
                  <a:gd name="adj" fmla="val 5341"/>
                </a:avLst>
              </a:prstGeom>
              <a:ln w="3175">
                <a:solidFill>
                  <a:srgbClr val="993300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ประเมินความพร้อมหรือศักยภาพของกลุ่ม 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องค์ประกอบ 5 ก / การบริหารจัดการ </a:t>
                </a:r>
                <a:r>
                  <a:rPr lang="en-US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4M</a:t>
                </a:r>
                <a:endParaRPr lang="th-TH" sz="1700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  <a:p>
                <a:pPr defTabSz="914400"/>
                <a:r>
                  <a:rPr lang="th-TH" sz="17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- วิเคราะห์ผลิตภัณฑ์ </a:t>
                </a:r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 </a:t>
                </a:r>
              </a:p>
              <a:p>
                <a:pPr defTabSz="914400"/>
                <a:r>
                  <a:rPr lang="th-TH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การตลาด 4</a:t>
                </a:r>
                <a:r>
                  <a:rPr lang="en-US" sz="1700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P</a:t>
                </a:r>
                <a:endParaRPr lang="th-TH" sz="1700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24530" y="1504192"/>
              <a:ext cx="1819357" cy="570490"/>
              <a:chOff x="3196063" y="3445730"/>
              <a:chExt cx="1881250" cy="1347964"/>
            </a:xfrm>
          </p:grpSpPr>
          <p:sp>
            <p:nvSpPr>
              <p:cNvPr id="42" name="Rounded Rectangle 41"/>
              <p:cNvSpPr/>
              <p:nvPr/>
            </p:nvSpPr>
            <p:spPr>
              <a:xfrm>
                <a:off x="3196063" y="3445730"/>
                <a:ext cx="1881250" cy="1347964"/>
              </a:xfrm>
              <a:prstGeom prst="roundRect">
                <a:avLst>
                  <a:gd name="adj" fmla="val 16670"/>
                </a:avLst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2">
                  <a:hueOff val="4681519"/>
                  <a:satOff val="-5839"/>
                  <a:lumOff val="1373"/>
                  <a:alphaOff val="0"/>
                </a:schemeClr>
              </a:fillRef>
              <a:effectRef idx="2">
                <a:schemeClr val="accent2">
                  <a:hueOff val="4681519"/>
                  <a:satOff val="-5839"/>
                  <a:lumOff val="1373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Rounded Rectangle 4"/>
              <p:cNvSpPr txBox="1"/>
              <p:nvPr/>
            </p:nvSpPr>
            <p:spPr>
              <a:xfrm>
                <a:off x="3261877" y="3513472"/>
                <a:ext cx="1794124" cy="121440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h-TH" sz="2000" b="1" dirty="0">
                    <a:solidFill>
                      <a:prstClr val="black"/>
                    </a:solidFill>
                    <a:latin typeface="TH NiramitIT๙" panose="02000506000000020004" pitchFamily="2" charset="-34"/>
                    <a:cs typeface="TH NiramitIT๙" panose="02000506000000020004" pitchFamily="2" charset="-34"/>
                  </a:rPr>
                  <a:t>ติดตามประเมินผล</a:t>
                </a:r>
                <a:endParaRPr lang="en-US" sz="20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1415174" y="1349151"/>
            <a:ext cx="4003285" cy="1153538"/>
            <a:chOff x="226502" y="1342334"/>
            <a:chExt cx="3682015" cy="872131"/>
          </a:xfrm>
        </p:grpSpPr>
        <p:sp>
          <p:nvSpPr>
            <p:cNvPr id="63" name="Flowchart: Document 62"/>
            <p:cNvSpPr/>
            <p:nvPr/>
          </p:nvSpPr>
          <p:spPr>
            <a:xfrm>
              <a:off x="1175673" y="1352165"/>
              <a:ext cx="2732844" cy="402291"/>
            </a:xfrm>
            <a:prstGeom prst="flowChartDocument">
              <a:avLst/>
            </a:prstGeom>
            <a:solidFill>
              <a:srgbClr val="CCCC00"/>
            </a:solidFill>
            <a:ln>
              <a:noFill/>
              <a:prstDash val="dash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th-TH" b="1" dirty="0">
                  <a:solidFill>
                    <a:sysClr val="windowText" lastClr="000000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rPr>
                <a:t>กลุ่มอาชีพสัมมาชีพชุมชน 2,360 กลุ่ม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6502" y="1342334"/>
              <a:ext cx="1054089" cy="40496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/>
              <a:r>
                <a:rPr lang="th-TH" sz="16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rPr>
                <a:t>เป้าหมายดำเนินการ</a:t>
              </a:r>
            </a:p>
          </p:txBody>
        </p:sp>
        <p:sp>
          <p:nvSpPr>
            <p:cNvPr id="68" name="Flowchart: Document 67"/>
            <p:cNvSpPr/>
            <p:nvPr/>
          </p:nvSpPr>
          <p:spPr>
            <a:xfrm>
              <a:off x="1226861" y="1794666"/>
              <a:ext cx="1185039" cy="419799"/>
            </a:xfrm>
            <a:prstGeom prst="flowChartDocument">
              <a:avLst/>
            </a:prstGeom>
            <a:solidFill>
              <a:srgbClr val="CCCC00"/>
            </a:solidFill>
            <a:ln>
              <a:noFill/>
              <a:prstDash val="dash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th-TH" sz="1600" b="1" dirty="0">
                  <a:solidFill>
                    <a:sysClr val="windowText" lastClr="000000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rPr>
                <a:t>ระดับอำเภอ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26502" y="1793718"/>
              <a:ext cx="1054089" cy="39908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/>
              <a:r>
                <a:rPr lang="th-TH" sz="16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rPr>
                <a:t>พื้นที่</a:t>
              </a:r>
            </a:p>
            <a:p>
              <a:pPr algn="ctr" defTabSz="914400"/>
              <a:r>
                <a:rPr lang="th-TH" sz="1600" b="1" dirty="0">
                  <a:solidFill>
                    <a:prstClr val="black"/>
                  </a:solidFill>
                  <a:latin typeface="TH NiramitIT๙" panose="02000506000000020004" pitchFamily="2" charset="-34"/>
                  <a:cs typeface="TH NiramitIT๙" panose="02000506000000020004" pitchFamily="2" charset="-34"/>
                </a:rPr>
                <a:t>ดำเนินการ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9137073" y="3643639"/>
            <a:ext cx="1766290" cy="2133237"/>
          </a:xfrm>
          <a:prstGeom prst="roundRect">
            <a:avLst>
              <a:gd name="adj" fmla="val 101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endParaRPr lang="th-TH" sz="280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41821" y="3719695"/>
            <a:ext cx="1521168" cy="3592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th-TH" sz="2400" b="1" dirty="0" smtClean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ผลสำเร็จ</a:t>
            </a:r>
            <a:endParaRPr lang="th-TH" sz="2400" b="1" dirty="0">
              <a:solidFill>
                <a:prstClr val="black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145182" y="4109552"/>
            <a:ext cx="1756696" cy="1561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44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1. มีการรวมกลุ่มอาชีพ</a:t>
            </a:r>
          </a:p>
          <a:p>
            <a:pPr defTabSz="844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2. กลุ่มอาชีพผลิตสินค้าได้ตามต้องการ </a:t>
            </a:r>
          </a:p>
          <a:p>
            <a:pPr defTabSz="844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3. กลุ่มอาชีพมีรายได้เพิ่มขึ้นจากการจำหน่ายสินค้า/ผลิตภัณฑ์</a:t>
            </a:r>
          </a:p>
        </p:txBody>
      </p:sp>
    </p:spTree>
    <p:extLst>
      <p:ext uri="{BB962C8B-B14F-4D97-AF65-F5344CB8AC3E}">
        <p14:creationId xmlns:p14="http://schemas.microsoft.com/office/powerpoint/2010/main" val="371866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ภาพกลุ่มออมทรัพย์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t="1782" r="7735" b="2669"/>
          <a:stretch/>
        </p:blipFill>
        <p:spPr bwMode="auto">
          <a:xfrm>
            <a:off x="83127" y="4170219"/>
            <a:ext cx="3061856" cy="24384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Pentagon 10"/>
          <p:cNvSpPr/>
          <p:nvPr/>
        </p:nvSpPr>
        <p:spPr>
          <a:xfrm>
            <a:off x="0" y="110827"/>
            <a:ext cx="8853055" cy="830997"/>
          </a:xfrm>
          <a:prstGeom prst="homePlat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Chevron 12"/>
          <p:cNvSpPr/>
          <p:nvPr/>
        </p:nvSpPr>
        <p:spPr>
          <a:xfrm>
            <a:off x="8575957" y="110826"/>
            <a:ext cx="817418" cy="845137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27" y="164013"/>
            <a:ext cx="83525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2" indent="-571500">
              <a:buFont typeface="Wingdings" panose="05000000000000000000" pitchFamily="2" charset="2"/>
              <a:buChar char="Ø"/>
            </a:pPr>
            <a:r>
              <a:rPr lang="th-TH" sz="4000" b="1" dirty="0">
                <a:solidFill>
                  <a:schemeClr val="bg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สนับสนุนการเข้าถึงแหล่งทุนภายใน</a:t>
            </a:r>
            <a:r>
              <a:rPr lang="th-TH" sz="4000" b="1" dirty="0" smtClean="0">
                <a:solidFill>
                  <a:schemeClr val="bg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/ภายนอก</a:t>
            </a:r>
            <a:r>
              <a:rPr lang="th-TH" sz="4000" b="1" dirty="0">
                <a:solidFill>
                  <a:schemeClr val="bg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ชุมชน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563091" y="1399308"/>
            <a:ext cx="4184079" cy="310342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ทุนภายในชุมชน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กลุ่มออมทรัพย์ฯ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กองทุนหมู่บ้าน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กองทุนพัฒนาบทบาทสตรี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กข.คจ.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กองทุนอื่น ๆ</a:t>
            </a:r>
            <a:endParaRPr lang="th-TH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58010" y="1731813"/>
            <a:ext cx="5056906" cy="277091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ทุนภายนอกชุมชน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ท้องถิ่น/ หน่วยงานต่าง 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สถาบันการเงิน เช่น ธกส., ออมสิน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บริษัทประชารัฐรักสามัคคีฯ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เครือข่าย </a:t>
            </a: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OTOP</a:t>
            </a:r>
            <a:endParaRPr lang="th-TH" sz="2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408219" y="5167751"/>
            <a:ext cx="7453746" cy="1011382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บูรณาการแผนชุมชนระดับตำบล สู่ สัมมาชีพชุมชน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6" name="Right Arrow 5"/>
          <p:cNvSpPr/>
          <p:nvPr/>
        </p:nvSpPr>
        <p:spPr>
          <a:xfrm rot="16200000">
            <a:off x="6445000" y="4104966"/>
            <a:ext cx="729018" cy="1202578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6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nongkhainewsonline.net/images/img/images/new2/1194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568" y="2129242"/>
            <a:ext cx="2984531" cy="18171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</a:rPr>
              <a:t>การเชื่อมโยง</a:t>
            </a:r>
            <a:br>
              <a:rPr lang="th-TH" sz="4400" b="1" dirty="0" smtClean="0">
                <a:solidFill>
                  <a:schemeClr val="tx1"/>
                </a:solidFill>
              </a:rPr>
            </a:br>
            <a:r>
              <a:rPr lang="th-TH" sz="4400" b="1" dirty="0" smtClean="0">
                <a:solidFill>
                  <a:schemeClr val="tx1"/>
                </a:solidFill>
              </a:rPr>
              <a:t>สินค้า/ผลิตภัณฑ์..สู่ตลาด</a:t>
            </a:r>
            <a:br>
              <a:rPr lang="th-TH" sz="4400" b="1" dirty="0" smtClean="0">
                <a:solidFill>
                  <a:schemeClr val="tx1"/>
                </a:solidFill>
              </a:rPr>
            </a:br>
            <a:endParaRPr lang="th-TH" sz="44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37670" y="969685"/>
            <a:ext cx="3078880" cy="70585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ศูนย์สาธิตการตลาด 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874664" y="2034425"/>
            <a:ext cx="2126237" cy="61477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ตลาดนัดชุมชน </a:t>
            </a:r>
            <a:endParaRPr lang="th-TH" sz="3200" b="1" dirty="0">
              <a:solidFill>
                <a:schemeClr val="tx1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750640" y="3033913"/>
            <a:ext cx="3652940" cy="75220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ร้านค้าประชารัฐสุขใจ </a:t>
            </a:r>
            <a:r>
              <a:rPr lang="en-US" sz="3200" b="1" dirty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shop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921930" y="4056430"/>
            <a:ext cx="2078971" cy="109646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latin typeface="TH NiramitIT๙" panose="02000506000000020004" pitchFamily="2" charset="-34"/>
                <a:cs typeface="TH NiramitIT๙" panose="02000506000000020004" pitchFamily="2" charset="-34"/>
              </a:rPr>
              <a:t>ตลาด</a:t>
            </a:r>
            <a:r>
              <a:rPr lang="th-TH" sz="32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ท้องถิ่น</a:t>
            </a:r>
          </a:p>
          <a:p>
            <a:pPr algn="ctr"/>
            <a:r>
              <a:rPr lang="th-TH" sz="28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(4 ร.)</a:t>
            </a:r>
            <a:endParaRPr lang="th-TH" sz="2800" b="1" dirty="0">
              <a:solidFill>
                <a:schemeClr val="tx1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088248" y="5415273"/>
            <a:ext cx="2222866" cy="63145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กระดานสินค้า</a:t>
            </a:r>
            <a:endParaRPr lang="th-TH" sz="3200" b="1" dirty="0">
              <a:solidFill>
                <a:schemeClr val="tx1"/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443077" y="1095006"/>
            <a:ext cx="1649925" cy="4798117"/>
            <a:chOff x="3511343" y="1512527"/>
            <a:chExt cx="2841905" cy="3570446"/>
          </a:xfrm>
        </p:grpSpPr>
        <p:grpSp>
          <p:nvGrpSpPr>
            <p:cNvPr id="10" name="Group 9"/>
            <p:cNvGrpSpPr/>
            <p:nvPr/>
          </p:nvGrpSpPr>
          <p:grpSpPr>
            <a:xfrm>
              <a:off x="3511343" y="3085345"/>
              <a:ext cx="2245895" cy="362739"/>
              <a:chOff x="3513221" y="3100417"/>
              <a:chExt cx="2488257" cy="267283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3513221" y="3205195"/>
                <a:ext cx="2326105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lowchart: Connector 8"/>
              <p:cNvSpPr/>
              <p:nvPr/>
            </p:nvSpPr>
            <p:spPr>
              <a:xfrm>
                <a:off x="5694947" y="3100417"/>
                <a:ext cx="306531" cy="267283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538941" y="1512527"/>
              <a:ext cx="2806118" cy="1671527"/>
              <a:chOff x="3530462" y="1812245"/>
              <a:chExt cx="2806118" cy="1671527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3530462" y="1957459"/>
                <a:ext cx="2675205" cy="1526313"/>
                <a:chOff x="3538049" y="1807718"/>
                <a:chExt cx="3852294" cy="1526313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flipV="1">
                  <a:off x="3538049" y="1828802"/>
                  <a:ext cx="1707717" cy="1505229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 flipV="1">
                  <a:off x="5210182" y="1807718"/>
                  <a:ext cx="2180161" cy="21083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Flowchart: Connector 17"/>
              <p:cNvSpPr/>
              <p:nvPr/>
            </p:nvSpPr>
            <p:spPr>
              <a:xfrm>
                <a:off x="6059906" y="1812245"/>
                <a:ext cx="276674" cy="332594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564130" y="2292714"/>
              <a:ext cx="2477702" cy="891340"/>
              <a:chOff x="3564130" y="1812243"/>
              <a:chExt cx="2477702" cy="891340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3564130" y="1978540"/>
                <a:ext cx="2339365" cy="725043"/>
                <a:chOff x="3586530" y="1828799"/>
                <a:chExt cx="3368685" cy="725043"/>
              </a:xfrm>
            </p:grpSpPr>
            <p:cxnSp>
              <p:nvCxnSpPr>
                <p:cNvPr id="24" name="Straight Connector 23"/>
                <p:cNvCxnSpPr/>
                <p:nvPr/>
              </p:nvCxnSpPr>
              <p:spPr>
                <a:xfrm flipV="1">
                  <a:off x="3586530" y="1828801"/>
                  <a:ext cx="1659238" cy="725041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 flipV="1">
                  <a:off x="5222668" y="1828799"/>
                  <a:ext cx="1732547" cy="1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Flowchart: Connector 22"/>
              <p:cNvSpPr/>
              <p:nvPr/>
            </p:nvSpPr>
            <p:spPr>
              <a:xfrm>
                <a:off x="5765158" y="1812243"/>
                <a:ext cx="276674" cy="332594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 flipV="1">
              <a:off x="3564129" y="3274738"/>
              <a:ext cx="2506427" cy="999646"/>
              <a:chOff x="3535405" y="1812243"/>
              <a:chExt cx="2506427" cy="974001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3535405" y="1978540"/>
                <a:ext cx="2368090" cy="807704"/>
                <a:chOff x="3545166" y="1828799"/>
                <a:chExt cx="3410049" cy="807704"/>
              </a:xfrm>
            </p:grpSpPr>
            <p:cxnSp>
              <p:nvCxnSpPr>
                <p:cNvPr id="35" name="Straight Connector 34"/>
                <p:cNvCxnSpPr/>
                <p:nvPr/>
              </p:nvCxnSpPr>
              <p:spPr>
                <a:xfrm flipV="1">
                  <a:off x="3545166" y="1828801"/>
                  <a:ext cx="1732546" cy="807702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 flipV="1">
                  <a:off x="5222668" y="1828799"/>
                  <a:ext cx="1732547" cy="1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Flowchart: Connector 33"/>
              <p:cNvSpPr/>
              <p:nvPr/>
            </p:nvSpPr>
            <p:spPr>
              <a:xfrm>
                <a:off x="5765158" y="1812243"/>
                <a:ext cx="276674" cy="332594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 flipV="1">
              <a:off x="3513425" y="3162650"/>
              <a:ext cx="2839823" cy="1920323"/>
              <a:chOff x="3505150" y="2133097"/>
              <a:chExt cx="2839823" cy="1517698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3505150" y="2235694"/>
                <a:ext cx="2700720" cy="1415101"/>
                <a:chOff x="3501600" y="2085953"/>
                <a:chExt cx="3889036" cy="1415101"/>
              </a:xfrm>
            </p:grpSpPr>
            <p:cxnSp>
              <p:nvCxnSpPr>
                <p:cNvPr id="45" name="Straight Connector 44"/>
                <p:cNvCxnSpPr/>
                <p:nvPr/>
              </p:nvCxnSpPr>
              <p:spPr>
                <a:xfrm flipV="1">
                  <a:off x="3501600" y="2085953"/>
                  <a:ext cx="1684000" cy="1415101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 flipV="1">
                  <a:off x="5210475" y="2085953"/>
                  <a:ext cx="2180161" cy="21083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Flowchart: Connector 43"/>
              <p:cNvSpPr/>
              <p:nvPr/>
            </p:nvSpPr>
            <p:spPr>
              <a:xfrm>
                <a:off x="6068094" y="2133097"/>
                <a:ext cx="276879" cy="226276"/>
              </a:xfrm>
              <a:prstGeom prst="flowChartConnector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2" b="14890"/>
          <a:stretch/>
        </p:blipFill>
        <p:spPr bwMode="auto">
          <a:xfrm>
            <a:off x="8306500" y="68711"/>
            <a:ext cx="2745631" cy="1711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กระดานสินค้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2"/>
          <a:stretch/>
        </p:blipFill>
        <p:spPr bwMode="auto">
          <a:xfrm>
            <a:off x="7519888" y="5152892"/>
            <a:ext cx="4354269" cy="167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โรงเรีย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178" y="4228214"/>
            <a:ext cx="1107911" cy="81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AutoShape 18" descr="Image result for โรงพยาบาล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7366" y="4256752"/>
            <a:ext cx="1182877" cy="718382"/>
          </a:xfrm>
          <a:prstGeom prst="rect">
            <a:avLst/>
          </a:prstGeom>
        </p:spPr>
      </p:pic>
      <p:pic>
        <p:nvPicPr>
          <p:cNvPr id="1046" name="Picture 22" descr="Related imag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584" y="3909615"/>
            <a:ext cx="1049073" cy="115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ตลาดนัดชุมชน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03" y="1596398"/>
            <a:ext cx="2814727" cy="149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Related 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999" y="4163231"/>
            <a:ext cx="1479102" cy="98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97853" y="4975134"/>
            <a:ext cx="3768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โรงเรียน </a:t>
            </a:r>
            <a:r>
              <a:rPr lang="th-TH" sz="2000" b="1" dirty="0" smtClean="0">
                <a:latin typeface="TH NiramitIT๙" panose="02000506000000020004" pitchFamily="2" charset="-34"/>
                <a:cs typeface="TH NiramitIT๙" panose="02000506000000020004" pitchFamily="2" charset="-34"/>
              </a:rPr>
              <a:t>   โรงพยาบาล    โรงงาน    โรงแรม   </a:t>
            </a:r>
            <a:endParaRPr lang="th-TH" sz="2000" b="1" dirty="0"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0783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59728"/>
            <a:ext cx="9144000" cy="56982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1" y="1"/>
            <a:ext cx="9144000" cy="1159727"/>
          </a:xfrm>
          <a:prstGeom prst="rect">
            <a:avLst/>
          </a:prstGeom>
          <a:solidFill>
            <a:srgbClr val="2F76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ตัวอย่างคลัสเตอร์</a:t>
            </a:r>
            <a:endParaRPr lang="en-US" sz="54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223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" r="852" b="13210"/>
          <a:stretch/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09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765</Words>
  <Application>Microsoft Office PowerPoint</Application>
  <PresentationFormat>Widescreen</PresentationFormat>
  <Paragraphs>90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Angsana New</vt:lpstr>
      <vt:lpstr>Arial</vt:lpstr>
      <vt:lpstr>Calibri</vt:lpstr>
      <vt:lpstr>Corbel</vt:lpstr>
      <vt:lpstr>Cordia New</vt:lpstr>
      <vt:lpstr>DilleniaUPC</vt:lpstr>
      <vt:lpstr>TH NiramitIT๙</vt:lpstr>
      <vt:lpstr>Wingdings</vt:lpstr>
      <vt:lpstr>Wingdings 2</vt:lpstr>
      <vt:lpstr>Frame</vt:lpstr>
      <vt:lpstr>ชุดรูปแบบของ Office</vt:lpstr>
      <vt:lpstr>โครงการพัฒนาศักยภาพสัมมาชีพชุมชน                     สู่ความยั่งยืน </vt:lpstr>
      <vt:lpstr>ความเป็นมา</vt:lpstr>
      <vt:lpstr>แนวคิด...อธิบดี </vt:lpstr>
      <vt:lpstr>โครงการ พัฒนาศักยภาพสัมมาชีพชุมชน                                    สู่ความยั่งยืน</vt:lpstr>
      <vt:lpstr>PowerPoint Presentation</vt:lpstr>
      <vt:lpstr>PowerPoint Presentation</vt:lpstr>
      <vt:lpstr>การเชื่อมโยง สินค้า/ผลิตภัณฑ์..สู่ตลาด </vt:lpstr>
      <vt:lpstr>PowerPoint Presentation</vt:lpstr>
      <vt:lpstr>PowerPoint Presentation</vt:lpstr>
      <vt:lpstr>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pimchana pichapanthpokin</dc:creator>
  <cp:lastModifiedBy>HP</cp:lastModifiedBy>
  <cp:revision>117</cp:revision>
  <cp:lastPrinted>2017-07-24T00:58:39Z</cp:lastPrinted>
  <dcterms:created xsi:type="dcterms:W3CDTF">2017-07-23T06:28:34Z</dcterms:created>
  <dcterms:modified xsi:type="dcterms:W3CDTF">2017-07-25T11:38:52Z</dcterms:modified>
</cp:coreProperties>
</file>