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5"/>
  </p:sldMasterIdLst>
  <p:notesMasterIdLst>
    <p:notesMasterId r:id="rId32"/>
  </p:notesMasterIdLst>
  <p:handoutMasterIdLst>
    <p:handoutMasterId r:id="rId33"/>
  </p:handoutMasterIdLst>
  <p:sldIdLst>
    <p:sldId id="382" r:id="rId6"/>
    <p:sldId id="404" r:id="rId7"/>
    <p:sldId id="413" r:id="rId8"/>
    <p:sldId id="414" r:id="rId9"/>
    <p:sldId id="415" r:id="rId10"/>
    <p:sldId id="416" r:id="rId11"/>
    <p:sldId id="418" r:id="rId12"/>
    <p:sldId id="428" r:id="rId13"/>
    <p:sldId id="429" r:id="rId14"/>
    <p:sldId id="430" r:id="rId15"/>
    <p:sldId id="431" r:id="rId16"/>
    <p:sldId id="408" r:id="rId17"/>
    <p:sldId id="409" r:id="rId18"/>
    <p:sldId id="438" r:id="rId19"/>
    <p:sldId id="411" r:id="rId20"/>
    <p:sldId id="437" r:id="rId21"/>
    <p:sldId id="436" r:id="rId22"/>
    <p:sldId id="433" r:id="rId23"/>
    <p:sldId id="439" r:id="rId24"/>
    <p:sldId id="434" r:id="rId25"/>
    <p:sldId id="435" r:id="rId26"/>
    <p:sldId id="405" r:id="rId27"/>
    <p:sldId id="403" r:id="rId28"/>
    <p:sldId id="407" r:id="rId29"/>
    <p:sldId id="406" r:id="rId30"/>
    <p:sldId id="426" r:id="rId31"/>
  </p:sldIdLst>
  <p:sldSz cx="9602788" cy="6858000"/>
  <p:notesSz cx="7315200" cy="96012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02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024">
          <p15:clr>
            <a:srgbClr val="A4A3A4"/>
          </p15:clr>
        </p15:guide>
        <p15:guide id="4"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99FF33"/>
    <a:srgbClr val="66FF99"/>
    <a:srgbClr val="99FF99"/>
    <a:srgbClr val="FFFF99"/>
    <a:srgbClr val="CC3399"/>
    <a:srgbClr val="000099"/>
    <a:srgbClr val="0066FF"/>
    <a:srgbClr val="CCE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autoAdjust="0"/>
  </p:normalViewPr>
  <p:slideViewPr>
    <p:cSldViewPr snapToGrid="0" snapToObjects="1">
      <p:cViewPr varScale="1">
        <p:scale>
          <a:sx n="82" d="100"/>
          <a:sy n="82" d="100"/>
        </p:scale>
        <p:origin x="1387" y="58"/>
      </p:cViewPr>
      <p:guideLst>
        <p:guide orient="horz" pos="2160"/>
        <p:guide pos="3025"/>
      </p:guideLst>
    </p:cSldViewPr>
  </p:slideViewPr>
  <p:outlineViewPr>
    <p:cViewPr>
      <p:scale>
        <a:sx n="33" d="100"/>
        <a:sy n="33" d="100"/>
      </p:scale>
      <p:origin x="0" y="-9931"/>
    </p:cViewPr>
  </p:outlineViewPr>
  <p:notesTextViewPr>
    <p:cViewPr>
      <p:scale>
        <a:sx n="100" d="100"/>
        <a:sy n="100" d="100"/>
      </p:scale>
      <p:origin x="0" y="0"/>
    </p:cViewPr>
  </p:notesTextViewPr>
  <p:sorterViewPr>
    <p:cViewPr varScale="1">
      <p:scale>
        <a:sx n="1" d="1"/>
        <a:sy n="1" d="1"/>
      </p:scale>
      <p:origin x="0" y="5196"/>
    </p:cViewPr>
  </p:sorterViewPr>
  <p:notesViewPr>
    <p:cSldViewPr snapToGrid="0" snapToObjects="1">
      <p:cViewPr varScale="1">
        <p:scale>
          <a:sx n="53" d="100"/>
          <a:sy n="53" d="100"/>
        </p:scale>
        <p:origin x="2654" y="58"/>
      </p:cViewPr>
      <p:guideLst>
        <p:guide orient="horz" pos="2880"/>
        <p:guide pos="2160"/>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r>
              <a:rPr lang="en-US"/>
              <a:t>22/06/2016</a:t>
            </a:r>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r>
              <a:rPr lang="th-TH"/>
              <a:t>การประชุมคณะกรรมการบริษัท ครั้งที่ 4/2559</a:t>
            </a:r>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5AD7A600-0476-4F90-B467-B0C0B06FC3AC}" type="slidenum">
              <a:rPr lang="en-US" smtClean="0"/>
              <a:pPr/>
              <a:t>‹#›</a:t>
            </a:fld>
            <a:endParaRPr lang="en-US"/>
          </a:p>
        </p:txBody>
      </p:sp>
    </p:spTree>
    <p:extLst>
      <p:ext uri="{BB962C8B-B14F-4D97-AF65-F5344CB8AC3E}">
        <p14:creationId xmlns:p14="http://schemas.microsoft.com/office/powerpoint/2010/main" val="142056564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r>
              <a:rPr lang="en-US"/>
              <a:t>22/06/2016</a:t>
            </a:r>
          </a:p>
        </p:txBody>
      </p:sp>
      <p:sp>
        <p:nvSpPr>
          <p:cNvPr id="4" name="Slide Image Placeholder 3"/>
          <p:cNvSpPr>
            <a:spLocks noGrp="1" noRot="1" noChangeAspect="1"/>
          </p:cNvSpPr>
          <p:nvPr>
            <p:ph type="sldImg" idx="2"/>
          </p:nvPr>
        </p:nvSpPr>
        <p:spPr>
          <a:xfrm>
            <a:off x="1136650" y="720725"/>
            <a:ext cx="50419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r>
              <a:rPr lang="th-TH"/>
              <a:t>การประชุมคณะกรรมการบริษัท ครั้งที่ 4/2559</a:t>
            </a: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6F882E14-7B1B-4F59-9598-260F91090861}" type="slidenum">
              <a:rPr lang="en-US" smtClean="0"/>
              <a:pPr/>
              <a:t>‹#›</a:t>
            </a:fld>
            <a:endParaRPr lang="en-US"/>
          </a:p>
        </p:txBody>
      </p:sp>
    </p:spTree>
    <p:extLst>
      <p:ext uri="{BB962C8B-B14F-4D97-AF65-F5344CB8AC3E}">
        <p14:creationId xmlns:p14="http://schemas.microsoft.com/office/powerpoint/2010/main" val="332699821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35266C-F8B5-4165-81E9-03EBDB6182B0}" type="slidenum">
              <a:rPr lang="en-US" smtClean="0"/>
              <a:pPr/>
              <a:t>3</a:t>
            </a:fld>
            <a:endParaRPr lang="en-US"/>
          </a:p>
        </p:txBody>
      </p:sp>
    </p:spTree>
    <p:extLst>
      <p:ext uri="{BB962C8B-B14F-4D97-AF65-F5344CB8AC3E}">
        <p14:creationId xmlns:p14="http://schemas.microsoft.com/office/powerpoint/2010/main" val="2978780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6.emf"/><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5.emf"/><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oleObject" Target="../embeddings/oleObject4.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5.vml"/><Relationship Id="rId5" Type="http://schemas.openxmlformats.org/officeDocument/2006/relationships/image" Target="../media/image4.emf"/><Relationship Id="rId4" Type="http://schemas.openxmlformats.org/officeDocument/2006/relationships/oleObject" Target="../embeddings/oleObject5.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stretch>
            <a:fillRect/>
          </a:stretch>
        </p:blipFill>
        <p:spPr>
          <a:xfrm>
            <a:off x="6585139" y="486223"/>
            <a:ext cx="2333778" cy="956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7170" name="think-cell Slide" r:id="rId4" imgW="270" imgH="270" progId="TCLayout.ActiveDocument.1">
                  <p:embed/>
                </p:oleObj>
              </mc:Choice>
              <mc:Fallback>
                <p:oleObj name="think-cell Slide" r:id="rId4" imgW="270" imgH="270" progId="TCLayout.ActiveDocument.1">
                  <p:embed/>
                  <p:pic>
                    <p:nvPicPr>
                      <p:cNvPr id="0" name="Picture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457200" y="1508760"/>
            <a:ext cx="8686800" cy="4617720"/>
          </a:xfrm>
        </p:spPr>
        <p:txBody>
          <a:bodyPr/>
          <a:lstStyle>
            <a:lvl1pPr>
              <a:spcBef>
                <a:spcPts val="384"/>
              </a:spcBef>
              <a:defRPr/>
            </a:lvl1pPr>
            <a:lvl2pPr marL="457200" indent="-230400">
              <a:spcBef>
                <a:spcPts val="384"/>
              </a:spcBef>
              <a:defRPr/>
            </a:lvl2pPr>
            <a:lvl3pPr marL="914400" indent="-230400">
              <a:spcBef>
                <a:spcPts val="384"/>
              </a:spcBef>
              <a:defRPr/>
            </a:lvl3pPr>
            <a:lvl4pPr marL="1375200" indent="-234000">
              <a:spcBef>
                <a:spcPts val="384"/>
              </a:spcBef>
              <a:defRPr/>
            </a:lvl4pPr>
            <a:lvl5pPr marL="2059200" indent="-230400">
              <a:spcBef>
                <a:spcPts val="384"/>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457200" y="1508760"/>
            <a:ext cx="8686800" cy="4617720"/>
          </a:xfrm>
        </p:spPr>
        <p:txBody>
          <a:bodyPr lIns="0" tIns="0" rIns="0" bIns="0"/>
          <a:lstStyle>
            <a:lvl1pPr marL="171450" indent="-171450">
              <a:spcBef>
                <a:spcPts val="384"/>
              </a:spcBef>
              <a:buClr>
                <a:schemeClr val="tx2"/>
              </a:buClr>
              <a:buFont typeface="Arial" pitchFamily="34" charset="0"/>
              <a:buChar char="•"/>
              <a:defRPr b="0"/>
            </a:lvl1pPr>
            <a:lvl2pPr marL="622800" indent="-216000">
              <a:buFont typeface="Arial" pitchFamily="34" charset="0"/>
              <a:buChar char="–"/>
              <a:defRPr/>
            </a:lvl2pPr>
            <a:lvl3pPr marL="1080000" indent="-230400">
              <a:spcBef>
                <a:spcPts val="384"/>
              </a:spcBef>
              <a:defRPr/>
            </a:lvl3pPr>
            <a:lvl4pPr marL="1544400" indent="-230400">
              <a:spcBef>
                <a:spcPts val="384"/>
              </a:spcBef>
              <a:defRPr/>
            </a:lvl4pPr>
            <a:lvl5pPr marL="2059200" indent="-230400">
              <a:spcBef>
                <a:spcPts val="384"/>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4" name="TextBox 3"/>
          <p:cNvSpPr txBox="1"/>
          <p:nvPr userDrawn="1"/>
        </p:nvSpPr>
        <p:spPr>
          <a:xfrm>
            <a:off x="443206" y="1508400"/>
            <a:ext cx="8721030" cy="4062651"/>
          </a:xfrm>
          <a:prstGeom prst="rect">
            <a:avLst/>
          </a:prstGeom>
          <a:noFill/>
        </p:spPr>
        <p:txBody>
          <a:bodyPr wrap="square" lIns="0" tIns="0" rIns="0" bIns="0" rtlCol="0" anchor="t">
            <a:spAutoFit/>
          </a:bodyPr>
          <a:lstStyle/>
          <a:p>
            <a:r>
              <a:rPr lang="en-US" sz="1200"/>
              <a:t>The services and materials provided by The Boston Consulting Group (BCG) are subject to BCG's Standard Terms </a:t>
            </a:r>
            <a:br>
              <a:rPr lang="en-US" sz="1200"/>
            </a:br>
            <a:r>
              <a:rPr lang="en-US" sz="1200"/>
              <a:t>(a copy of which is available upon request) or such other agreement as may have been previously executed by BCG. BCG does not provide legal, accounting, or tax advice. The Client is responsible for obtaining independent advice concerning these matters. This advice may affect the guidance given by BCG. Further, BCG has made no undertaking to update these materials after the date hereof, notwithstanding that such information may become outdated or inaccurate.</a:t>
            </a:r>
          </a:p>
          <a:p>
            <a:r>
              <a:rPr lang="en-US" sz="1200"/>
              <a:t> </a:t>
            </a:r>
          </a:p>
          <a:p>
            <a:r>
              <a:rPr lang="en-US" sz="1200"/>
              <a:t>The materials contained in this presentation are designed for the sole use by the board of directors or senior management of the Client and solely for the limited purposes described in the presentation. The materials shall not be copied or given to any person or entity other than the Client ("Third Party") without the prior written consent of BCG. These materials serve only as the focus for discussion; they are incomplete without the accompanying oral commentary and may not be relied on as a stand-alone document. Further, Third Parties may not, and it is unreasonable for any Third Party to, rely on these materials for any purpose whatsoever. To the fullest extent permitted by law (and except to the extent otherwise agreed in a signed writing by BCG), BCG shall have no liability whatsoever to any Third Party, and any Third Party hereby waives any rights and claims it may have at any time against BCG with regard to the services, this presentation, or other materials, including the accuracy or completeness thereof. Receipt and review of this document shall be deemed agreement with and consideration for the foregoing.</a:t>
            </a:r>
          </a:p>
          <a:p>
            <a:r>
              <a:rPr lang="en-US" sz="1200"/>
              <a:t> </a:t>
            </a:r>
          </a:p>
          <a:p>
            <a:r>
              <a:rPr lang="en-US" sz="1200"/>
              <a:t>BCG does not provide fairness opinions or valuations of market transactions, and these materials should not be relied on or construed as such. Further, the financial evaluations, projected market and financial information, and conclusions contained in these materials are based upon standard valuation methodologies, are not definitive forecasts, and are not guaranteed by BCG. BCG has used public and/or confidential data and assumptions provided to BCG by the Client. BCG has not independently verified the data and assumptions used in these analyses. Changes in the underlying data or operating assumptions will clearly impact the analyses and conclusions.</a:t>
            </a:r>
            <a:endParaRPr lang="en-US" sz="1200" dirty="0"/>
          </a:p>
        </p:txBody>
      </p:sp>
      <p:sp>
        <p:nvSpPr>
          <p:cNvPr id="6" name="Line 115"/>
          <p:cNvSpPr>
            <a:spLocks noChangeShapeType="1"/>
          </p:cNvSpPr>
          <p:nvPr userDrawn="1"/>
        </p:nvSpPr>
        <p:spPr bwMode="auto">
          <a:xfrm flipH="1">
            <a:off x="0" y="1003300"/>
            <a:ext cx="9602788" cy="0"/>
          </a:xfrm>
          <a:prstGeom prst="line">
            <a:avLst/>
          </a:prstGeom>
          <a:noFill/>
          <a:ln w="28575">
            <a:solidFill>
              <a:schemeClr val="tx2"/>
            </a:solidFill>
            <a:round/>
            <a:headEnd/>
            <a:tailEnd/>
          </a:ln>
          <a:effectLst>
            <a:outerShdw dist="25400" dir="5400000" algn="ctr" rotWithShape="0">
              <a:schemeClr val="folHlink"/>
            </a:outerShdw>
          </a:effectLst>
        </p:spPr>
        <p:txBody>
          <a:bodyPr/>
          <a:lstStyle/>
          <a:p>
            <a:endParaRPr lang="en-US" noProof="0"/>
          </a:p>
        </p:txBody>
      </p:sp>
      <p:sp>
        <p:nvSpPr>
          <p:cNvPr id="11" name="TextBox 10"/>
          <p:cNvSpPr txBox="1"/>
          <p:nvPr userDrawn="1"/>
        </p:nvSpPr>
        <p:spPr>
          <a:xfrm>
            <a:off x="443206" y="529754"/>
            <a:ext cx="8717249" cy="463846"/>
          </a:xfrm>
          <a:prstGeom prst="rect">
            <a:avLst/>
          </a:prstGeom>
          <a:noFill/>
        </p:spPr>
        <p:txBody>
          <a:bodyPr wrap="square" lIns="0" tIns="46800" rIns="0" bIns="46800" rtlCol="0" anchor="b" anchorCtr="0">
            <a:spAutoFit/>
          </a:bodyPr>
          <a:lstStyle/>
          <a:p>
            <a:pPr algn="l"/>
            <a:r>
              <a:rPr lang="en-US" sz="2400" b="1" dirty="0">
                <a:solidFill>
                  <a:schemeClr val="tx2"/>
                </a:solidFill>
                <a:latin typeface="Arial" pitchFamily="34" charset="0"/>
                <a:cs typeface="Arial" pitchFamily="34" charset="0"/>
              </a:rPr>
              <a:t>Disclaimer</a:t>
            </a:r>
          </a:p>
        </p:txBody>
      </p:sp>
      <p:sp>
        <p:nvSpPr>
          <p:cNvPr id="9" name="Rectangle 8"/>
          <p:cNvSpPr/>
          <p:nvPr userDrawn="1"/>
        </p:nvSpPr>
        <p:spPr bwMode="white">
          <a:xfrm>
            <a:off x="6377236" y="6630988"/>
            <a:ext cx="2105227" cy="182562"/>
          </a:xfrm>
          <a:prstGeom prst="rect">
            <a:avLst/>
          </a:prstGeom>
          <a:solidFill>
            <a:srgbClr val="FFFFFF"/>
          </a:solidFill>
          <a:ln w="95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rgbClr val="000000"/>
              </a:solidFill>
              <a:latin typeface="Arial" pitchFamily="34" charset="0"/>
              <a:cs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208" name="think-cell Slide" r:id="rId4" imgW="360" imgH="360" progId="TCLayout.ActiveDocument.1">
                  <p:embed/>
                </p:oleObj>
              </mc:Choice>
              <mc:Fallback>
                <p:oleObj name="think-cell Slide" r:id="rId4" imgW="360" imgH="360" progId="TCLayout.ActiveDocument.1">
                  <p:embed/>
                  <p:pic>
                    <p:nvPicPr>
                      <p:cNvPr id="0" name="Picture 1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p:nvPr userDrawn="1"/>
        </p:nvSpPr>
        <p:spPr>
          <a:xfrm>
            <a:off x="0" y="0"/>
            <a:ext cx="9602788" cy="6858000"/>
          </a:xfrm>
          <a:prstGeom prst="rect">
            <a:avLst/>
          </a:prstGeom>
          <a:solidFill>
            <a:srgbClr val="177B57"/>
          </a:solidFill>
          <a:ln w="9525">
            <a:solidFill>
              <a:srgbClr val="177B57"/>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pic>
        <p:nvPicPr>
          <p:cNvPr id="3" name="Picture 6"/>
          <p:cNvPicPr>
            <a:picLocks noChangeAspect="1" noChangeArrowheads="1"/>
          </p:cNvPicPr>
          <p:nvPr userDrawn="1"/>
        </p:nvPicPr>
        <p:blipFill>
          <a:blip r:embed="rId6" cstate="print"/>
          <a:srcRect/>
          <a:stretch>
            <a:fillRect/>
          </a:stretch>
        </p:blipFill>
        <p:spPr bwMode="ltGray">
          <a:xfrm>
            <a:off x="1893094" y="1738313"/>
            <a:ext cx="5816600" cy="2947987"/>
          </a:xfrm>
          <a:prstGeom prst="rect">
            <a:avLst/>
          </a:prstGeom>
          <a:noFill/>
          <a:ln w="9525">
            <a:noFill/>
            <a:miter lim="800000"/>
            <a:headEnd/>
            <a:tailEnd/>
          </a:ln>
          <a:effectLst/>
        </p:spPr>
      </p:pic>
      <p:pic>
        <p:nvPicPr>
          <p:cNvPr id="4" name="Picture 3"/>
          <p:cNvPicPr>
            <a:picLocks noChangeAspect="1" noChangeArrowheads="1"/>
          </p:cNvPicPr>
          <p:nvPr userDrawn="1"/>
        </p:nvPicPr>
        <p:blipFill>
          <a:blip r:embed="rId7" cstate="print"/>
          <a:stretch>
            <a:fillRect/>
          </a:stretch>
        </p:blipFill>
        <p:spPr bwMode="black">
          <a:xfrm>
            <a:off x="4133390" y="2957695"/>
            <a:ext cx="2801250" cy="866250"/>
          </a:xfrm>
          <a:prstGeom prst="rect">
            <a:avLst/>
          </a:prstGeom>
          <a:noFill/>
          <a:ln>
            <a:noFill/>
          </a:ln>
        </p:spPr>
      </p:pic>
      <p:sp>
        <p:nvSpPr>
          <p:cNvPr id="5" name="TextBox 4"/>
          <p:cNvSpPr txBox="1"/>
          <p:nvPr userDrawn="1"/>
        </p:nvSpPr>
        <p:spPr>
          <a:xfrm>
            <a:off x="3929201" y="5078640"/>
            <a:ext cx="1744387" cy="581867"/>
          </a:xfrm>
          <a:prstGeom prst="rect">
            <a:avLst/>
          </a:prstGeom>
          <a:noFill/>
          <a:ln>
            <a:noFill/>
          </a:ln>
        </p:spPr>
        <p:txBody>
          <a:bodyPr wrap="none" tIns="90000" bIns="90000" rtlCol="0" anchor="t">
            <a:spAutoFit/>
          </a:bodyPr>
          <a:lstStyle/>
          <a:p>
            <a:pPr algn="ctr"/>
            <a:r>
              <a:rPr lang="en-US" sz="2600">
                <a:solidFill>
                  <a:schemeClr val="bg1"/>
                </a:solidFill>
                <a:latin typeface="Arial" pitchFamily="34" charset="0"/>
                <a:cs typeface="Arial" pitchFamily="34" charset="0"/>
              </a:rPr>
              <a:t>Thank you</a:t>
            </a:r>
            <a:endParaRPr lang="en-US" sz="2600" dirty="0">
              <a:solidFill>
                <a:schemeClr val="bg1"/>
              </a:solidFill>
              <a:latin typeface="Arial" pitchFamily="34" charset="0"/>
              <a:cs typeface="Arial" pitchFamily="34" charset="0"/>
            </a:endParaRPr>
          </a:p>
        </p:txBody>
      </p:sp>
      <p:sp>
        <p:nvSpPr>
          <p:cNvPr id="6" name="TextBox 5"/>
          <p:cNvSpPr txBox="1"/>
          <p:nvPr userDrawn="1"/>
        </p:nvSpPr>
        <p:spPr>
          <a:xfrm>
            <a:off x="3816189" y="6062515"/>
            <a:ext cx="1970411" cy="335646"/>
          </a:xfrm>
          <a:prstGeom prst="rect">
            <a:avLst/>
          </a:prstGeom>
          <a:noFill/>
          <a:ln>
            <a:noFill/>
          </a:ln>
        </p:spPr>
        <p:txBody>
          <a:bodyPr wrap="none" tIns="90000" bIns="90000" rtlCol="0" anchor="t">
            <a:spAutoFit/>
          </a:bodyPr>
          <a:lstStyle/>
          <a:p>
            <a:pPr algn="ctr"/>
            <a:r>
              <a:rPr lang="en-US" sz="1000">
                <a:solidFill>
                  <a:schemeClr val="bg1"/>
                </a:solidFill>
                <a:latin typeface="Arial" pitchFamily="34" charset="0"/>
                <a:cs typeface="Arial" pitchFamily="34" charset="0"/>
              </a:rPr>
              <a:t>bcg.com | bcgperspectives.com</a:t>
            </a:r>
            <a:endParaRPr lang="en-US" sz="1000" dirty="0">
              <a:solidFill>
                <a:schemeClr val="bg1"/>
              </a:solidFill>
              <a:latin typeface="Arial" pitchFamily="34" charset="0"/>
              <a:cs typeface="Arial"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5363"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nvPr>
        </p:nvGraphicFramePr>
        <p:xfrm>
          <a:off x="1667" y="1589"/>
          <a:ext cx="1667" cy="1587"/>
        </p:xfrm>
        <a:graphic>
          <a:graphicData uri="http://schemas.openxmlformats.org/presentationml/2006/ole">
            <mc:AlternateContent xmlns:mc="http://schemas.openxmlformats.org/markup-compatibility/2006">
              <mc:Choice xmlns:v="urn:schemas-microsoft-com:vml" Requires="v">
                <p:oleObj spid="_x0000_s52227"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7" y="1589"/>
                        <a:ext cx="166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758554" y="4406901"/>
            <a:ext cx="816237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58554" y="2906713"/>
            <a:ext cx="816237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80139" y="6356351"/>
            <a:ext cx="2240651" cy="365125"/>
          </a:xfrm>
          <a:prstGeom prst="rect">
            <a:avLst/>
          </a:prstGeom>
        </p:spPr>
        <p:txBody>
          <a:bodyPr/>
          <a:lstStyle/>
          <a:p>
            <a:fld id="{E67123BA-9AAA-43D4-B429-6A0285459AD2}" type="datetimeFigureOut">
              <a:rPr lang="en-US" smtClean="0"/>
              <a:pPr/>
              <a:t>30/08/2017</a:t>
            </a:fld>
            <a:endParaRPr lang="en-US"/>
          </a:p>
        </p:txBody>
      </p:sp>
      <p:sp>
        <p:nvSpPr>
          <p:cNvPr id="5" name="Footer Placeholder 4"/>
          <p:cNvSpPr>
            <a:spLocks noGrp="1"/>
          </p:cNvSpPr>
          <p:nvPr>
            <p:ph type="ftr" sz="quarter" idx="11"/>
          </p:nvPr>
        </p:nvSpPr>
        <p:spPr>
          <a:xfrm>
            <a:off x="3280953" y="6356351"/>
            <a:ext cx="304088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881998" y="6356351"/>
            <a:ext cx="2240651" cy="365125"/>
          </a:xfrm>
          <a:prstGeom prst="rect">
            <a:avLst/>
          </a:prstGeom>
        </p:spPr>
        <p:txBody>
          <a:bodyPr/>
          <a:lstStyle/>
          <a:p>
            <a:fld id="{16594975-C47A-4257-9C8C-FAE66113195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vmlDrawing" Target="../drawings/vmlDrawing1.v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1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2237" name="think-cell Slide" r:id="rId13" imgW="360" imgH="360" progId="TCLayout.ActiveDocument.1">
                  <p:embed/>
                </p:oleObj>
              </mc:Choice>
              <mc:Fallback>
                <p:oleObj name="think-cell Slide" r:id="rId13" imgW="360" imgH="360" progId="TCLayout.ActiveDocument.1">
                  <p:embed/>
                  <p:pic>
                    <p:nvPicPr>
                      <p:cNvPr id="0" name="Picture 18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a:xfrm>
            <a:off x="457200" y="260473"/>
            <a:ext cx="8690400" cy="831600"/>
          </a:xfrm>
          <a:prstGeom prst="rect">
            <a:avLst/>
          </a:prstGeom>
        </p:spPr>
        <p:txBody>
          <a:bodyPr vert="horz" lIns="0" tIns="45720" rIns="0" bIns="45720" rtlCol="0" anchor="b" anchorCtr="0">
            <a:noAutofit/>
          </a:bodyPr>
          <a:lstStyle/>
          <a:p>
            <a:r>
              <a:rPr lang="en-US" dirty="0"/>
              <a:t>Click to edit Master title style</a:t>
            </a:r>
          </a:p>
        </p:txBody>
      </p:sp>
      <p:sp>
        <p:nvSpPr>
          <p:cNvPr id="3" name="Text Placeholder 2"/>
          <p:cNvSpPr>
            <a:spLocks noGrp="1"/>
          </p:cNvSpPr>
          <p:nvPr>
            <p:ph type="body" idx="1"/>
          </p:nvPr>
        </p:nvSpPr>
        <p:spPr>
          <a:xfrm>
            <a:off x="457200" y="1747551"/>
            <a:ext cx="8690400" cy="4615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Line 78"/>
          <p:cNvSpPr>
            <a:spLocks noChangeShapeType="1"/>
          </p:cNvSpPr>
          <p:nvPr/>
        </p:nvSpPr>
        <p:spPr bwMode="auto">
          <a:xfrm flipH="1">
            <a:off x="13447" y="581266"/>
            <a:ext cx="9601200" cy="0"/>
          </a:xfrm>
          <a:prstGeom prst="line">
            <a:avLst/>
          </a:prstGeom>
          <a:noFill/>
          <a:ln w="28575">
            <a:solidFill>
              <a:srgbClr val="0070C0"/>
            </a:solidFill>
            <a:round/>
            <a:headEnd/>
            <a:tailEnd/>
          </a:ln>
          <a:effectLst>
            <a:outerShdw dist="25400" dir="5400000" algn="ctr" rotWithShape="0">
              <a:schemeClr val="folHlink"/>
            </a:outerShdw>
          </a:effectLst>
        </p:spPr>
        <p:txBody>
          <a:bodyPr/>
          <a:lstStyle/>
          <a:p>
            <a:pPr>
              <a:defRPr/>
            </a:pPr>
            <a:endParaRPr lang="en-US"/>
          </a:p>
        </p:txBody>
      </p:sp>
      <p:sp>
        <p:nvSpPr>
          <p:cNvPr id="9" name="FooterSimple"/>
          <p:cNvSpPr/>
          <p:nvPr/>
        </p:nvSpPr>
        <p:spPr>
          <a:xfrm>
            <a:off x="457200" y="6699600"/>
            <a:ext cx="644400" cy="1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l"/>
            <a:r>
              <a:rPr lang="th-TH" sz="700">
                <a:solidFill>
                  <a:srgbClr val="808080"/>
                </a:solidFill>
              </a:rPr>
              <a:t>แนวทางปชรปทท-280817.</a:t>
            </a:r>
            <a:r>
              <a:rPr lang="en-US" sz="700">
                <a:solidFill>
                  <a:srgbClr val="808080"/>
                </a:solidFill>
              </a:rPr>
              <a:t>pptx</a:t>
            </a:r>
            <a:endParaRPr lang="en-US" sz="700" dirty="0">
              <a:solidFill>
                <a:srgbClr val="808080"/>
              </a:solidFill>
            </a:endParaRPr>
          </a:p>
        </p:txBody>
      </p:sp>
      <p:sp>
        <p:nvSpPr>
          <p:cNvPr id="10" name="TextBox 9"/>
          <p:cNvSpPr txBox="1"/>
          <p:nvPr/>
        </p:nvSpPr>
        <p:spPr>
          <a:xfrm>
            <a:off x="8941594" y="6675838"/>
            <a:ext cx="209606" cy="127000"/>
          </a:xfrm>
          <a:prstGeom prst="rect">
            <a:avLst/>
          </a:prstGeom>
          <a:noFill/>
          <a:ln/>
          <a:effectLst/>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DC6993-5875-43F1-AB5B-56FAFD3221C9}" type="slidenum">
              <a:rPr kumimoji="0" lang="en-US" sz="900" b="0" i="0" u="none" strike="noStrike" kern="1200" cap="none" spc="0" normalizeH="0" baseline="0" noProof="0" smtClean="0">
                <a:ln>
                  <a:noFill/>
                </a:ln>
                <a:solidFill>
                  <a:srgbClr val="000000"/>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000000"/>
              </a:solidFill>
              <a:effectLst/>
              <a:uLnTx/>
              <a:uFillTx/>
              <a:latin typeface="+mn-lt"/>
              <a:ea typeface="+mn-ea"/>
              <a:cs typeface="+mn-cs"/>
            </a:endParaRPr>
          </a:p>
          <a:p>
            <a:endParaRPr lang="en-US" sz="900" dirty="0">
              <a:latin typeface="Arial"/>
            </a:endParaRPr>
          </a:p>
        </p:txBody>
      </p:sp>
      <p:pic>
        <p:nvPicPr>
          <p:cNvPr id="5" name="Picture 4"/>
          <p:cNvPicPr>
            <a:picLocks noChangeAspect="1"/>
          </p:cNvPicPr>
          <p:nvPr userDrawn="1"/>
        </p:nvPicPr>
        <p:blipFill>
          <a:blip r:embed="rId15" cstate="print"/>
          <a:stretch>
            <a:fillRect/>
          </a:stretch>
        </p:blipFill>
        <p:spPr>
          <a:xfrm>
            <a:off x="8478985" y="97433"/>
            <a:ext cx="878249" cy="36227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4" r:id="rId4"/>
    <p:sldLayoutId id="2147483655" r:id="rId5"/>
    <p:sldLayoutId id="2147483659" r:id="rId6"/>
    <p:sldLayoutId id="2147483660" r:id="rId7"/>
    <p:sldLayoutId id="2147483662" r:id="rId8"/>
    <p:sldLayoutId id="2147483663" r:id="rId9"/>
  </p:sldLayoutIdLst>
  <p:hf sldNum="0" hdr="0" dt="0"/>
  <p:txStyles>
    <p:titleStyle>
      <a:lvl1pPr algn="l" defTabSz="914400" rtl="0" eaLnBrk="1" latinLnBrk="0" hangingPunct="1">
        <a:spcBef>
          <a:spcPct val="0"/>
        </a:spcBef>
        <a:buNone/>
        <a:defRPr sz="2400" b="1" kern="1200">
          <a:solidFill>
            <a:srgbClr val="0070C0"/>
          </a:solidFill>
          <a:latin typeface="+mj-lt"/>
          <a:ea typeface="+mj-ea"/>
          <a:cs typeface="+mj-cs"/>
        </a:defRPr>
      </a:lvl1pPr>
    </p:titleStyle>
    <p:bodyStyle>
      <a:lvl1pPr marL="0" indent="0" algn="l" defTabSz="914400" rtl="0" eaLnBrk="1" latinLnBrk="0" hangingPunct="1">
        <a:spcBef>
          <a:spcPts val="384"/>
        </a:spcBef>
        <a:buFontTx/>
        <a:buNone/>
        <a:defRPr sz="1600" b="1" i="0" kern="1200">
          <a:solidFill>
            <a:schemeClr val="tx1"/>
          </a:solidFill>
          <a:latin typeface="+mn-lt"/>
          <a:ea typeface="+mn-ea"/>
          <a:cs typeface="+mn-cs"/>
        </a:defRPr>
      </a:lvl1pPr>
      <a:lvl2pPr marL="457200" indent="-228600" algn="l" defTabSz="914400" rtl="0" eaLnBrk="1" latinLnBrk="0" hangingPunct="1">
        <a:spcBef>
          <a:spcPts val="384"/>
        </a:spcBef>
        <a:buClr>
          <a:schemeClr val="tx2"/>
        </a:buClr>
        <a:buFont typeface="Arial" pitchFamily="34" charset="0"/>
        <a:buChar char="•"/>
        <a:defRPr sz="1600" kern="1200">
          <a:solidFill>
            <a:schemeClr val="tx1"/>
          </a:solidFill>
          <a:latin typeface="+mn-lt"/>
          <a:ea typeface="+mn-ea"/>
          <a:cs typeface="+mn-cs"/>
        </a:defRPr>
      </a:lvl2pPr>
      <a:lvl3pPr marL="914400" indent="-228600" algn="l" defTabSz="914400" rtl="0" eaLnBrk="1" latinLnBrk="0" hangingPunct="1">
        <a:spcBef>
          <a:spcPts val="384"/>
        </a:spcBef>
        <a:buClr>
          <a:schemeClr val="tx2"/>
        </a:buClr>
        <a:buFont typeface="Arial" pitchFamily="34" charset="0"/>
        <a:buChar char="–"/>
        <a:defRPr sz="1600" kern="1200">
          <a:solidFill>
            <a:schemeClr val="tx1"/>
          </a:solidFill>
          <a:latin typeface="+mn-lt"/>
          <a:ea typeface="+mn-ea"/>
          <a:cs typeface="+mn-cs"/>
        </a:defRPr>
      </a:lvl3pPr>
      <a:lvl4pPr marL="1375200" indent="-233362" algn="l" defTabSz="914400" rtl="0" eaLnBrk="1" latinLnBrk="0" hangingPunct="1">
        <a:spcBef>
          <a:spcPts val="384"/>
        </a:spcBef>
        <a:buClr>
          <a:schemeClr val="tx2"/>
        </a:buClr>
        <a:buFont typeface="Arial" pitchFamily="34" charset="0"/>
        <a:buChar char="–"/>
        <a:defRPr sz="1600" kern="1200">
          <a:solidFill>
            <a:schemeClr val="tx1"/>
          </a:solidFill>
          <a:latin typeface="+mn-lt"/>
          <a:ea typeface="+mn-ea"/>
          <a:cs typeface="+mn-cs"/>
        </a:defRPr>
      </a:lvl4pPr>
      <a:lvl5pPr marL="2059200" indent="-230188" algn="l" defTabSz="914400" rtl="0" eaLnBrk="1" latinLnBrk="0" hangingPunct="1">
        <a:spcBef>
          <a:spcPts val="384"/>
        </a:spcBef>
        <a:buClr>
          <a:schemeClr val="tx2"/>
        </a:buClr>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1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10" Type="http://schemas.openxmlformats.org/officeDocument/2006/relationships/image" Target="../media/image65.jpeg"/><Relationship Id="rId4" Type="http://schemas.openxmlformats.org/officeDocument/2006/relationships/image" Target="../media/image59.jpeg"/><Relationship Id="rId9" Type="http://schemas.openxmlformats.org/officeDocument/2006/relationships/image" Target="../media/image64.jpeg"/></Relationships>
</file>

<file path=ppt/slides/_rels/slide15.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slideLayout" Target="../slideLayouts/slideLayout2.xml"/><Relationship Id="rId7" Type="http://schemas.openxmlformats.org/officeDocument/2006/relationships/image" Target="../media/image67.jpeg"/><Relationship Id="rId2" Type="http://schemas.openxmlformats.org/officeDocument/2006/relationships/tags" Target="../tags/tag11.xml"/><Relationship Id="rId1" Type="http://schemas.openxmlformats.org/officeDocument/2006/relationships/vmlDrawing" Target="../drawings/vmlDrawing9.vml"/><Relationship Id="rId6" Type="http://schemas.openxmlformats.org/officeDocument/2006/relationships/image" Target="../media/image66.jpeg"/><Relationship Id="rId5" Type="http://schemas.openxmlformats.org/officeDocument/2006/relationships/image" Target="../media/image4.emf"/><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jpeg"/><Relationship Id="rId4" Type="http://schemas.openxmlformats.org/officeDocument/2006/relationships/image" Target="../media/image78.jpeg"/><Relationship Id="rId9" Type="http://schemas.openxmlformats.org/officeDocument/2006/relationships/image" Target="../media/image83.jpeg"/></Relationships>
</file>

<file path=ppt/slides/_rels/slide1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4.emf"/><Relationship Id="rId4"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vmlDrawing" Target="../drawings/vmlDrawing10.vml"/><Relationship Id="rId5" Type="http://schemas.openxmlformats.org/officeDocument/2006/relationships/image" Target="../media/image4.emf"/><Relationship Id="rId4"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vmlDrawing" Target="../drawings/vmlDrawing11.vml"/><Relationship Id="rId5" Type="http://schemas.openxmlformats.org/officeDocument/2006/relationships/image" Target="../media/image4.e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vmlDrawing" Target="../drawings/vmlDrawing12.vml"/><Relationship Id="rId5" Type="http://schemas.openxmlformats.org/officeDocument/2006/relationships/image" Target="../media/image4.emf"/><Relationship Id="rId4" Type="http://schemas.openxmlformats.org/officeDocument/2006/relationships/oleObject" Target="../embeddings/oleObject12.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3" Type="http://schemas.openxmlformats.org/officeDocument/2006/relationships/image" Target="../media/image16.jpeg"/><Relationship Id="rId18" Type="http://schemas.openxmlformats.org/officeDocument/2006/relationships/image" Target="../media/image20.png"/><Relationship Id="rId26" Type="http://schemas.openxmlformats.org/officeDocument/2006/relationships/image" Target="../media/image28.jpeg"/><Relationship Id="rId3" Type="http://schemas.openxmlformats.org/officeDocument/2006/relationships/image" Target="../media/image7.gif"/><Relationship Id="rId21" Type="http://schemas.openxmlformats.org/officeDocument/2006/relationships/image" Target="../media/image23.png"/><Relationship Id="rId34" Type="http://schemas.openxmlformats.org/officeDocument/2006/relationships/image" Target="../media/image36.png"/><Relationship Id="rId7" Type="http://schemas.openxmlformats.org/officeDocument/2006/relationships/image" Target="../media/image11.jpeg"/><Relationship Id="rId12" Type="http://schemas.openxmlformats.org/officeDocument/2006/relationships/hyperlink" Target="https://www.google.co.th/url?sa=i&amp;rct=j&amp;q=&amp;esrc=s&amp;source=images&amp;cd=&amp;cad=rja&amp;uact=8&amp;ved=0ahUKEwi1kI30x8vRAhVKuI8KHW0iCSsQjRwIBw&amp;url=https://en.wikipedia.org/wiki/Thai_Union_Group&amp;psig=AFQjCNFrqNPm5VJZqyGXs22kYCAOnOoEtQ&amp;ust=1484824322334125" TargetMode="External"/><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5.png"/><Relationship Id="rId2" Type="http://schemas.openxmlformats.org/officeDocument/2006/relationships/slideLayout" Target="../slideLayouts/slideLayout9.xml"/><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png"/><Relationship Id="rId1" Type="http://schemas.openxmlformats.org/officeDocument/2006/relationships/tags" Target="../tags/tag8.xml"/><Relationship Id="rId6" Type="http://schemas.openxmlformats.org/officeDocument/2006/relationships/image" Target="../media/image10.jpeg"/><Relationship Id="rId11" Type="http://schemas.openxmlformats.org/officeDocument/2006/relationships/image" Target="../media/image15.jpeg"/><Relationship Id="rId24" Type="http://schemas.openxmlformats.org/officeDocument/2006/relationships/image" Target="../media/image26.png"/><Relationship Id="rId32" Type="http://schemas.openxmlformats.org/officeDocument/2006/relationships/image" Target="../media/image34.jpeg"/><Relationship Id="rId5" Type="http://schemas.openxmlformats.org/officeDocument/2006/relationships/image" Target="../media/image9.jpeg"/><Relationship Id="rId15" Type="http://schemas.openxmlformats.org/officeDocument/2006/relationships/hyperlink" Target="https://www.google.co.th/url?sa=i&amp;rct=j&amp;q=&amp;esrc=s&amp;source=images&amp;cd=&amp;cad=rja&amp;uact=8&amp;ved=0ahUKEwjJwe-XzcvRAhXIMY8KHcfJCM8QjRwIBw&amp;url=https://th.wikipedia.org/wiki/%E0%B8%81%E0%B8%A5%E0%B8%B8%E0%B9%88%E0%B8%A1%E0%B9%80%E0%B8%8B%E0%B9%87%E0%B8%99%E0%B8%97%E0%B8%A3%E0%B8%B1%E0%B8%A5&amp;bvm=bv.144224172,d.c2I&amp;psig=AFQjCNHDUveCOXmOhylzj1s2tyTH2v6paw&amp;ust=1484825766496976" TargetMode="External"/><Relationship Id="rId23" Type="http://schemas.openxmlformats.org/officeDocument/2006/relationships/image" Target="../media/image25.png"/><Relationship Id="rId28" Type="http://schemas.openxmlformats.org/officeDocument/2006/relationships/image" Target="../media/image30.jpeg"/><Relationship Id="rId36" Type="http://schemas.openxmlformats.org/officeDocument/2006/relationships/image" Target="../media/image38.gif"/><Relationship Id="rId10" Type="http://schemas.openxmlformats.org/officeDocument/2006/relationships/image" Target="../media/image14.jpeg"/><Relationship Id="rId19" Type="http://schemas.openxmlformats.org/officeDocument/2006/relationships/image" Target="../media/image21.jpeg"/><Relationship Id="rId31" Type="http://schemas.openxmlformats.org/officeDocument/2006/relationships/image" Target="../media/image33.jpeg"/><Relationship Id="rId4" Type="http://schemas.openxmlformats.org/officeDocument/2006/relationships/image" Target="../media/image8.png"/><Relationship Id="rId9" Type="http://schemas.openxmlformats.org/officeDocument/2006/relationships/image" Target="../media/image13.jpeg"/><Relationship Id="rId14" Type="http://schemas.openxmlformats.org/officeDocument/2006/relationships/image" Target="../media/image17.jpeg"/><Relationship Id="rId22" Type="http://schemas.openxmlformats.org/officeDocument/2006/relationships/image" Target="../media/image24.jpe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jpeg"/><Relationship Id="rId8"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9.xml"/><Relationship Id="rId7" Type="http://schemas.openxmlformats.org/officeDocument/2006/relationships/image" Target="../media/image39.png"/><Relationship Id="rId2" Type="http://schemas.openxmlformats.org/officeDocument/2006/relationships/tags" Target="../tags/tag9.xml"/><Relationship Id="rId1" Type="http://schemas.openxmlformats.org/officeDocument/2006/relationships/vmlDrawing" Target="../drawings/vmlDrawing7.vml"/><Relationship Id="rId6" Type="http://schemas.openxmlformats.org/officeDocument/2006/relationships/image" Target="../media/image4.emf"/><Relationship Id="rId5" Type="http://schemas.openxmlformats.org/officeDocument/2006/relationships/oleObject" Target="../embeddings/oleObject7.bin"/><Relationship Id="rId4" Type="http://schemas.openxmlformats.org/officeDocument/2006/relationships/notesSlide" Target="../notesSlides/notesSlide1.xml"/><Relationship Id="rId9"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vmlDrawing" Target="../drawings/vmlDrawing8.vml"/><Relationship Id="rId5" Type="http://schemas.openxmlformats.org/officeDocument/2006/relationships/image" Target="../media/image4.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1419" y="2695699"/>
            <a:ext cx="7863599" cy="2151528"/>
          </a:xfrm>
          <a:prstGeom prst="rect">
            <a:avLst/>
          </a:prstGeom>
          <a:noFill/>
        </p:spPr>
        <p:txBody>
          <a:bodyPr wrap="square" tIns="90000" bIns="90000" rtlCol="0">
            <a:spAutoFit/>
          </a:bodyPr>
          <a:lstStyle/>
          <a:p>
            <a:pPr algn="ctr"/>
            <a:r>
              <a:rPr lang="th-TH" sz="3600" b="1" dirty="0">
                <a:solidFill>
                  <a:srgbClr val="0000FF"/>
                </a:solidFill>
                <a:latin typeface="JasmineUPC" pitchFamily="18" charset="-34"/>
                <a:cs typeface="JasmineUPC" pitchFamily="18" charset="-34"/>
              </a:rPr>
              <a:t>แนวทางการดำเนินงานเครือข่ายประชารัฐรักสามัคคี</a:t>
            </a:r>
            <a:br>
              <a:rPr lang="th-TH" sz="3600" b="1" dirty="0">
                <a:solidFill>
                  <a:srgbClr val="0000FF"/>
                </a:solidFill>
                <a:latin typeface="JasmineUPC" pitchFamily="18" charset="-34"/>
                <a:cs typeface="JasmineUPC" pitchFamily="18" charset="-34"/>
              </a:rPr>
            </a:br>
            <a:r>
              <a:rPr lang="th-TH" sz="3600" b="1" dirty="0">
                <a:solidFill>
                  <a:srgbClr val="0000FF"/>
                </a:solidFill>
                <a:latin typeface="JasmineUPC" pitchFamily="18" charset="-34"/>
                <a:cs typeface="JasmineUPC" pitchFamily="18" charset="-34"/>
              </a:rPr>
              <a:t>ในปี </a:t>
            </a:r>
            <a:r>
              <a:rPr lang="en-US" sz="3600" b="1" dirty="0">
                <a:solidFill>
                  <a:srgbClr val="0000FF"/>
                </a:solidFill>
                <a:latin typeface="JasmineUPC" pitchFamily="18" charset="-34"/>
                <a:cs typeface="JasmineUPC" pitchFamily="18" charset="-34"/>
              </a:rPr>
              <a:t>2560-61</a:t>
            </a:r>
            <a:endParaRPr lang="th-TH" sz="3600" b="1" dirty="0">
              <a:solidFill>
                <a:srgbClr val="0000FF"/>
              </a:solidFill>
              <a:latin typeface="JasmineUPC" pitchFamily="18" charset="-34"/>
              <a:cs typeface="JasmineUPC" pitchFamily="18" charset="-34"/>
            </a:endParaRPr>
          </a:p>
          <a:p>
            <a:pPr algn="ctr"/>
            <a:endParaRPr lang="th-TH" sz="2800" b="1" dirty="0">
              <a:solidFill>
                <a:srgbClr val="0000FF"/>
              </a:solidFill>
              <a:latin typeface="JasmineUPC" pitchFamily="18" charset="-34"/>
              <a:cs typeface="JasmineUPC" pitchFamily="18" charset="-34"/>
            </a:endParaRPr>
          </a:p>
          <a:p>
            <a:pPr algn="ctr"/>
            <a:r>
              <a:rPr lang="th-TH" sz="2800" b="1" dirty="0">
                <a:solidFill>
                  <a:srgbClr val="0000FF"/>
                </a:solidFill>
                <a:latin typeface="JasmineUPC" pitchFamily="18" charset="-34"/>
                <a:cs typeface="JasmineUPC" pitchFamily="18" charset="-34"/>
              </a:rPr>
              <a:t>สิงหาคม </a:t>
            </a:r>
            <a:r>
              <a:rPr lang="en-US" sz="2800" b="1" dirty="0">
                <a:solidFill>
                  <a:srgbClr val="0000FF"/>
                </a:solidFill>
                <a:latin typeface="JasmineUPC" pitchFamily="18" charset="-34"/>
                <a:cs typeface="JasmineUPC" pitchFamily="18" charset="-34"/>
              </a:rPr>
              <a:t>2560</a:t>
            </a:r>
            <a:endParaRPr lang="th-TH" sz="2000" b="1" dirty="0">
              <a:solidFill>
                <a:srgbClr val="0000FF"/>
              </a:solidFill>
              <a:latin typeface="JasmineUPC" pitchFamily="18" charset="-34"/>
              <a:cs typeface="JasmineUPC" pitchFamily="18" charset="-34"/>
            </a:endParaRPr>
          </a:p>
        </p:txBody>
      </p:sp>
      <p:sp>
        <p:nvSpPr>
          <p:cNvPr id="3" name="Rectangle 2"/>
          <p:cNvSpPr/>
          <p:nvPr/>
        </p:nvSpPr>
        <p:spPr>
          <a:xfrm>
            <a:off x="342941" y="389287"/>
            <a:ext cx="8929688" cy="6204161"/>
          </a:xfrm>
          <a:prstGeom prst="rect">
            <a:avLst/>
          </a:prstGeom>
          <a:noFill/>
          <a:ln w="57150">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4" name="Rectangle 3"/>
          <p:cNvSpPr/>
          <p:nvPr/>
        </p:nvSpPr>
        <p:spPr>
          <a:xfrm>
            <a:off x="513530" y="229629"/>
            <a:ext cx="8608853" cy="6530733"/>
          </a:xfrm>
          <a:prstGeom prst="rect">
            <a:avLst/>
          </a:prstGeom>
          <a:noFill/>
          <a:ln w="57150">
            <a:solidFill>
              <a:srgbClr val="0033CC"/>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973394"/>
            <a:ext cx="8686800" cy="5064598"/>
          </a:xfrm>
        </p:spPr>
        <p:txBody>
          <a:bodyPr/>
          <a:lstStyle/>
          <a:p>
            <a:r>
              <a:rPr lang="th-TH" sz="2000" dirty="0">
                <a:latin typeface="JasmineUPC" pitchFamily="18" charset="-34"/>
                <a:cs typeface="JasmineUPC" pitchFamily="18" charset="-34"/>
              </a:rPr>
              <a:t>จัดการอบรมนักพัฒนาธุรกิจชุมชนในโครงการสานพลังเพื่อบ้านเกิด</a:t>
            </a:r>
            <a:r>
              <a:rPr lang="en-US" sz="2000" dirty="0">
                <a:latin typeface="JasmineUPC" pitchFamily="18" charset="-34"/>
                <a:cs typeface="JasmineUPC" pitchFamily="18" charset="-34"/>
              </a:rPr>
              <a:t> </a:t>
            </a:r>
            <a:r>
              <a:rPr lang="th-TH" sz="2000" dirty="0">
                <a:latin typeface="JasmineUPC" pitchFamily="18" charset="-34"/>
                <a:cs typeface="JasmineUPC" pitchFamily="18" charset="-34"/>
              </a:rPr>
              <a:t>รุ่นที่ </a:t>
            </a:r>
            <a:r>
              <a:rPr lang="en-US" sz="2000" dirty="0">
                <a:latin typeface="JasmineUPC" pitchFamily="18" charset="-34"/>
                <a:cs typeface="JasmineUPC" pitchFamily="18" charset="-34"/>
              </a:rPr>
              <a:t>1</a:t>
            </a:r>
          </a:p>
          <a:p>
            <a:pPr lvl="1" fontAlgn="base">
              <a:buClr>
                <a:srgbClr val="177B57"/>
              </a:buClr>
              <a:buSzPct val="100000"/>
              <a:buFont typeface="Arial"/>
              <a:buChar char="•"/>
            </a:pPr>
            <a:r>
              <a:rPr lang="th-TH" sz="2000" dirty="0" err="1">
                <a:solidFill>
                  <a:srgbClr val="000000"/>
                </a:solidFill>
                <a:latin typeface="JasmineUPC" pitchFamily="18" charset="-34"/>
                <a:cs typeface="JasmineUPC" pitchFamily="18" charset="-34"/>
              </a:rPr>
              <a:t>ไตรมาส</a:t>
            </a:r>
            <a:r>
              <a:rPr lang="th-TH" sz="2000" dirty="0">
                <a:solidFill>
                  <a:srgbClr val="000000"/>
                </a:solidFill>
                <a:latin typeface="JasmineUPC" pitchFamily="18" charset="-34"/>
                <a:cs typeface="JasmineUPC" pitchFamily="18" charset="-34"/>
              </a:rPr>
              <a:t> </a:t>
            </a:r>
            <a:r>
              <a:rPr lang="en-US" sz="2000" dirty="0">
                <a:solidFill>
                  <a:srgbClr val="000000"/>
                </a:solidFill>
                <a:latin typeface="JasmineUPC" pitchFamily="18" charset="-34"/>
                <a:cs typeface="JasmineUPC" pitchFamily="18" charset="-34"/>
              </a:rPr>
              <a:t>1:</a:t>
            </a:r>
            <a:r>
              <a:rPr lang="th-TH" sz="2000" dirty="0">
                <a:solidFill>
                  <a:srgbClr val="000000"/>
                </a:solidFill>
                <a:latin typeface="JasmineUPC" pitchFamily="18" charset="-34"/>
                <a:cs typeface="JasmineUPC" pitchFamily="18" charset="-34"/>
              </a:rPr>
              <a:t> ดูงานการท่องเที่ยวโดยชุมชนคีรีวง จ. นครศรีธรรมราช</a:t>
            </a:r>
          </a:p>
          <a:p>
            <a:pPr lvl="1" fontAlgn="base">
              <a:buClr>
                <a:srgbClr val="177B57"/>
              </a:buClr>
              <a:buSzPct val="100000"/>
              <a:buFont typeface="Arial"/>
              <a:buChar char="•"/>
            </a:pPr>
            <a:r>
              <a:rPr lang="th-TH" sz="2000" dirty="0" err="1">
                <a:solidFill>
                  <a:srgbClr val="000000"/>
                </a:solidFill>
                <a:latin typeface="JasmineUPC" pitchFamily="18" charset="-34"/>
                <a:cs typeface="JasmineUPC" pitchFamily="18" charset="-34"/>
              </a:rPr>
              <a:t>ไตรมาส</a:t>
            </a:r>
            <a:r>
              <a:rPr lang="th-TH" sz="2000" dirty="0">
                <a:solidFill>
                  <a:srgbClr val="000000"/>
                </a:solidFill>
                <a:latin typeface="JasmineUPC" pitchFamily="18" charset="-34"/>
                <a:cs typeface="JasmineUPC" pitchFamily="18" charset="-34"/>
              </a:rPr>
              <a:t> </a:t>
            </a:r>
            <a:r>
              <a:rPr lang="en-US" sz="2000" dirty="0">
                <a:solidFill>
                  <a:srgbClr val="000000"/>
                </a:solidFill>
                <a:latin typeface="JasmineUPC" pitchFamily="18" charset="-34"/>
                <a:cs typeface="JasmineUPC" pitchFamily="18" charset="-34"/>
              </a:rPr>
              <a:t>2:</a:t>
            </a:r>
            <a:r>
              <a:rPr lang="th-TH" sz="2000" dirty="0">
                <a:solidFill>
                  <a:srgbClr val="000000"/>
                </a:solidFill>
                <a:latin typeface="JasmineUPC" pitchFamily="18" charset="-34"/>
                <a:cs typeface="JasmineUPC" pitchFamily="18" charset="-34"/>
              </a:rPr>
              <a:t> ดูงานเกษตรอินทรีย์สามพรานโมเดล จ. นครปฐม</a:t>
            </a:r>
            <a:endParaRPr lang="en-US" sz="2000" dirty="0">
              <a:solidFill>
                <a:srgbClr val="000000"/>
              </a:solidFill>
              <a:latin typeface="JasmineUPC" pitchFamily="18" charset="-34"/>
              <a:cs typeface="JasmineUPC" pitchFamily="18" charset="-34"/>
            </a:endParaRP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คัดเลือกผู้มีความสามารถ/ผลงานดีเด่นเข้าร่วมงานกับไทย</a:t>
            </a:r>
            <a:r>
              <a:rPr lang="th-TH" sz="2000" dirty="0" err="1">
                <a:solidFill>
                  <a:srgbClr val="000000"/>
                </a:solidFill>
                <a:latin typeface="JasmineUPC" pitchFamily="18" charset="-34"/>
                <a:cs typeface="JasmineUPC" pitchFamily="18" charset="-34"/>
              </a:rPr>
              <a:t>เบฟ</a:t>
            </a:r>
            <a:endParaRPr lang="th-TH" sz="2000" dirty="0">
              <a:solidFill>
                <a:srgbClr val="000000"/>
              </a:solidFill>
              <a:latin typeface="Arial"/>
              <a:cs typeface="JasmineUPC" pitchFamily="18" charset="-34"/>
            </a:endParaRPr>
          </a:p>
          <a:p>
            <a:pPr lvl="1" fontAlgn="base">
              <a:buClr>
                <a:srgbClr val="177B57"/>
              </a:buClr>
              <a:buSzPct val="100000"/>
              <a:buFont typeface="Arial"/>
              <a:buChar char="•"/>
            </a:pPr>
            <a:endParaRPr lang="th-TH" sz="1100" dirty="0">
              <a:latin typeface="JasmineUPC" pitchFamily="18" charset="-34"/>
              <a:cs typeface="JasmineUPC" pitchFamily="18" charset="-34"/>
            </a:endParaRPr>
          </a:p>
          <a:p>
            <a:r>
              <a:rPr lang="th-TH" sz="2000" dirty="0">
                <a:latin typeface="JasmineUPC" pitchFamily="18" charset="-34"/>
                <a:cs typeface="JasmineUPC" pitchFamily="18" charset="-34"/>
              </a:rPr>
              <a:t>รับสมัครและคัดเลือกผู้เข้าร่วมโครงการสานพลังเพื่อบ้านเกิด รุ่นที่ </a:t>
            </a:r>
            <a:r>
              <a:rPr lang="en-US" sz="2000" dirty="0">
                <a:latin typeface="JasmineUPC" pitchFamily="18" charset="-34"/>
                <a:cs typeface="JasmineUPC" pitchFamily="18" charset="-34"/>
              </a:rPr>
              <a:t>2</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มีผู้สนใจเข้าดูรายละเอียด </a:t>
            </a:r>
            <a:r>
              <a:rPr lang="en-US" sz="2000" dirty="0">
                <a:solidFill>
                  <a:srgbClr val="000000"/>
                </a:solidFill>
                <a:latin typeface="JasmineUPC" pitchFamily="18" charset="-34"/>
                <a:cs typeface="JasmineUPC" pitchFamily="18" charset="-34"/>
              </a:rPr>
              <a:t>9,000 </a:t>
            </a:r>
            <a:r>
              <a:rPr lang="th-TH" sz="2000" dirty="0">
                <a:solidFill>
                  <a:srgbClr val="000000"/>
                </a:solidFill>
                <a:latin typeface="JasmineUPC" pitchFamily="18" charset="-34"/>
                <a:cs typeface="JasmineUPC" pitchFamily="18" charset="-34"/>
              </a:rPr>
              <a:t>คนและกรอกใบสมัคร </a:t>
            </a:r>
            <a:r>
              <a:rPr lang="en-US" sz="2000" dirty="0">
                <a:solidFill>
                  <a:srgbClr val="000000"/>
                </a:solidFill>
                <a:latin typeface="JasmineUPC" pitchFamily="18" charset="-34"/>
                <a:cs typeface="JasmineUPC" pitchFamily="18" charset="-34"/>
              </a:rPr>
              <a:t>650</a:t>
            </a:r>
            <a:r>
              <a:rPr lang="th-TH" sz="2000" dirty="0">
                <a:solidFill>
                  <a:srgbClr val="000000"/>
                </a:solidFill>
                <a:latin typeface="JasmineUPC" pitchFamily="18" charset="-34"/>
                <a:cs typeface="JasmineUPC" pitchFamily="18" charset="-34"/>
              </a:rPr>
              <a:t> คน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ผ่านการคัดเลือกรอบแรกเพื่อเข้าสัมภาษณ์จำนวน </a:t>
            </a:r>
            <a:r>
              <a:rPr lang="en-US" sz="2000" dirty="0">
                <a:latin typeface="JasmineUPC" pitchFamily="18" charset="-34"/>
                <a:cs typeface="JasmineUPC" pitchFamily="18" charset="-34"/>
              </a:rPr>
              <a:t>415</a:t>
            </a:r>
            <a:r>
              <a:rPr lang="th-TH" sz="2000" dirty="0">
                <a:solidFill>
                  <a:srgbClr val="000000"/>
                </a:solidFill>
                <a:latin typeface="JasmineUPC" pitchFamily="18" charset="-34"/>
                <a:cs typeface="JasmineUPC" pitchFamily="18" charset="-34"/>
              </a:rPr>
              <a:t> คน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ผ่านการคัดเลือกรอบสุดท้ายจำนวน </a:t>
            </a:r>
            <a:r>
              <a:rPr lang="en-US" sz="2000" dirty="0">
                <a:solidFill>
                  <a:srgbClr val="000000"/>
                </a:solidFill>
                <a:latin typeface="JasmineUPC" pitchFamily="18" charset="-34"/>
                <a:cs typeface="JasmineUPC" pitchFamily="18" charset="-34"/>
              </a:rPr>
              <a:t>118</a:t>
            </a:r>
            <a:r>
              <a:rPr lang="th-TH" sz="2000" dirty="0">
                <a:solidFill>
                  <a:srgbClr val="000000"/>
                </a:solidFill>
                <a:latin typeface="JasmineUPC" pitchFamily="18" charset="-34"/>
                <a:cs typeface="JasmineUPC" pitchFamily="18" charset="-34"/>
              </a:rPr>
              <a:t> คน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เข้ารับการอบรมกันยายน – ตุลาคม </a:t>
            </a:r>
            <a:r>
              <a:rPr lang="en-US" sz="2000" dirty="0">
                <a:solidFill>
                  <a:srgbClr val="000000"/>
                </a:solidFill>
                <a:latin typeface="JasmineUPC" pitchFamily="18" charset="-34"/>
                <a:cs typeface="JasmineUPC" pitchFamily="18" charset="-34"/>
              </a:rPr>
              <a:t>2560</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เข้าทำงานในจังหวัดพฤศจิกายน </a:t>
            </a:r>
            <a:r>
              <a:rPr lang="en-US" sz="2000" dirty="0">
                <a:solidFill>
                  <a:srgbClr val="000000"/>
                </a:solidFill>
                <a:latin typeface="JasmineUPC" pitchFamily="18" charset="-34"/>
                <a:cs typeface="JasmineUPC" pitchFamily="18" charset="-34"/>
              </a:rPr>
              <a:t>2560 </a:t>
            </a:r>
            <a:r>
              <a:rPr lang="th-TH" sz="2000" dirty="0">
                <a:solidFill>
                  <a:srgbClr val="000000"/>
                </a:solidFill>
                <a:latin typeface="JasmineUPC" pitchFamily="18" charset="-34"/>
                <a:cs typeface="JasmineUPC" pitchFamily="18" charset="-34"/>
              </a:rPr>
              <a:t>–</a:t>
            </a:r>
            <a:r>
              <a:rPr lang="en-US" sz="2000" dirty="0">
                <a:solidFill>
                  <a:srgbClr val="000000"/>
                </a:solidFill>
                <a:latin typeface="JasmineUPC" pitchFamily="18" charset="-34"/>
                <a:cs typeface="JasmineUPC" pitchFamily="18" charset="-34"/>
              </a:rPr>
              <a:t> </a:t>
            </a:r>
            <a:r>
              <a:rPr lang="th-TH" sz="2000" dirty="0">
                <a:solidFill>
                  <a:srgbClr val="000000"/>
                </a:solidFill>
                <a:latin typeface="JasmineUPC" pitchFamily="18" charset="-34"/>
                <a:cs typeface="JasmineUPC" pitchFamily="18" charset="-34"/>
              </a:rPr>
              <a:t>สิงหาคม </a:t>
            </a:r>
            <a:r>
              <a:rPr lang="en-US" sz="2000" dirty="0">
                <a:solidFill>
                  <a:srgbClr val="000000"/>
                </a:solidFill>
                <a:latin typeface="JasmineUPC" pitchFamily="18" charset="-34"/>
                <a:cs typeface="JasmineUPC" pitchFamily="18" charset="-34"/>
              </a:rPr>
              <a:t>2562</a:t>
            </a:r>
          </a:p>
          <a:p>
            <a:pPr lvl="1" fontAlgn="base">
              <a:buClr>
                <a:srgbClr val="177B57"/>
              </a:buClr>
              <a:buSzPct val="100000"/>
              <a:buFont typeface="Arial"/>
              <a:buChar char="•"/>
            </a:pPr>
            <a:endParaRPr lang="en-US"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รับนักศึกษาฝึกงานด้านการออกแบบผลิตภัณฑ์จาก</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มหาวิทยาลัยกรุงเทพเข้าทำงานในช่วงปิดภาคเรียน</a:t>
            </a:r>
          </a:p>
          <a:p>
            <a:pPr fontAlgn="base">
              <a:buClr>
                <a:srgbClr val="000000"/>
              </a:buClr>
              <a:buSzPct val="100000"/>
              <a:buFont typeface=""/>
            </a:pPr>
            <a:endParaRPr lang="th-TH"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จัดการดูงานให้กับนักเรียนระดับมัธยมศึกษา</a:t>
            </a:r>
            <a:r>
              <a:rPr lang="th-TH" sz="2000" dirty="0" err="1">
                <a:solidFill>
                  <a:srgbClr val="000000"/>
                </a:solidFill>
                <a:latin typeface="JasmineUPC" pitchFamily="18" charset="-34"/>
                <a:cs typeface="JasmineUPC" pitchFamily="18" charset="-34"/>
              </a:rPr>
              <a:t>ของรร.</a:t>
            </a:r>
            <a:r>
              <a:rPr lang="th-TH" sz="2000" dirty="0">
                <a:solidFill>
                  <a:srgbClr val="000000"/>
                </a:solidFill>
                <a:latin typeface="JasmineUPC" pitchFamily="18" charset="-34"/>
                <a:cs typeface="JasmineUPC" pitchFamily="18" charset="-34"/>
              </a:rPr>
              <a:t> บางกอกพัฒนา</a:t>
            </a:r>
            <a:br>
              <a:rPr lang="th-TH" sz="2000" dirty="0">
                <a:solidFill>
                  <a:srgbClr val="000000"/>
                </a:solidFill>
                <a:latin typeface="JasmineUPC" pitchFamily="18" charset="-34"/>
                <a:cs typeface="JasmineUPC" pitchFamily="18" charset="-34"/>
              </a:rPr>
            </a:br>
            <a:endParaRPr lang="th-TH"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เริ่มการทำงานร่วมกับโรงเรียนมัธยมในการฝึกฝน"ทำมาค้าขาย" </a:t>
            </a:r>
            <a:endParaRPr lang="en-US" sz="1100" dirty="0">
              <a:solidFill>
                <a:srgbClr val="000000"/>
              </a:solidFill>
              <a:latin typeface="Arial"/>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th-TH" sz="2800" b="1" dirty="0">
                <a:solidFill>
                  <a:srgbClr val="0070C0"/>
                </a:solidFill>
                <a:latin typeface="JasmineUPC" pitchFamily="18" charset="-34"/>
                <a:ea typeface="+mj-ea"/>
                <a:cs typeface="JasmineUPC" pitchFamily="18" charset="-34"/>
              </a:rPr>
              <a:t>การดำเนินงานพัฒนาทรัพยากรบุคคล</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2</a:t>
            </a:r>
          </a:p>
        </p:txBody>
      </p:sp>
      <p:pic>
        <p:nvPicPr>
          <p:cNvPr id="19457" name="Picture 1" descr="C:\Users\Thanachanan Tongjai\Documents\Personal\Carreer\Pracharat\E5\image1.JPG"/>
          <p:cNvPicPr>
            <a:picLocks noChangeAspect="1" noChangeArrowheads="1"/>
          </p:cNvPicPr>
          <p:nvPr/>
        </p:nvPicPr>
        <p:blipFill>
          <a:blip r:embed="rId2" cstate="print"/>
          <a:srcRect/>
          <a:stretch>
            <a:fillRect/>
          </a:stretch>
        </p:blipFill>
        <p:spPr bwMode="auto">
          <a:xfrm>
            <a:off x="7709509" y="4483512"/>
            <a:ext cx="1716286" cy="2286000"/>
          </a:xfrm>
          <a:prstGeom prst="rect">
            <a:avLst/>
          </a:prstGeom>
          <a:noFill/>
          <a:effectLst>
            <a:outerShdw blurRad="50800" dist="38100" dir="2700000" algn="tl" rotWithShape="0">
              <a:prstClr val="black">
                <a:alpha val="40000"/>
              </a:prstClr>
            </a:outerShdw>
          </a:effectLst>
        </p:spPr>
      </p:pic>
      <p:pic>
        <p:nvPicPr>
          <p:cNvPr id="19459" name="Picture 3" descr="C:\Users\Thanachanan Tongjai\Documents\Personal\Carreer\Pracharat\Trainees\Sampran.JPG"/>
          <p:cNvPicPr>
            <a:picLocks noChangeAspect="1" noChangeArrowheads="1"/>
          </p:cNvPicPr>
          <p:nvPr/>
        </p:nvPicPr>
        <p:blipFill>
          <a:blip r:embed="rId3" cstate="print"/>
          <a:srcRect t="22792"/>
          <a:stretch>
            <a:fillRect/>
          </a:stretch>
        </p:blipFill>
        <p:spPr bwMode="auto">
          <a:xfrm>
            <a:off x="6533535" y="704546"/>
            <a:ext cx="2934909" cy="1699486"/>
          </a:xfrm>
          <a:prstGeom prst="rect">
            <a:avLst/>
          </a:prstGeom>
          <a:noFill/>
          <a:effectLst>
            <a:outerShdw blurRad="50800" dist="38100" dir="2700000" algn="tl" rotWithShape="0">
              <a:prstClr val="black">
                <a:alpha val="40000"/>
              </a:prstClr>
            </a:outerShdw>
          </a:effectLst>
        </p:spPr>
      </p:pic>
      <p:pic>
        <p:nvPicPr>
          <p:cNvPr id="19460" name="Picture 4" descr="C:\Users\Thanachanan Tongjai\AppData\Local\Microsoft\Windows\Temporary Internet Files\Content.IE5\1WMMK5IQ\IMG_3321.JPG"/>
          <p:cNvPicPr>
            <a:picLocks noChangeAspect="1" noChangeArrowheads="1"/>
          </p:cNvPicPr>
          <p:nvPr/>
        </p:nvPicPr>
        <p:blipFill>
          <a:blip r:embed="rId4" cstate="print"/>
          <a:srcRect t="19610"/>
          <a:stretch>
            <a:fillRect/>
          </a:stretch>
        </p:blipFill>
        <p:spPr bwMode="auto">
          <a:xfrm>
            <a:off x="6061587" y="2551113"/>
            <a:ext cx="3395721" cy="1814814"/>
          </a:xfrm>
          <a:prstGeom prst="rect">
            <a:avLst/>
          </a:prstGeom>
          <a:noFill/>
          <a:effectLst>
            <a:outerShdw blurRad="50800" dist="381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918840"/>
            <a:ext cx="8686800" cy="4617720"/>
          </a:xfrm>
        </p:spPr>
        <p:txBody>
          <a:bodyPr/>
          <a:lstStyle/>
          <a:p>
            <a:r>
              <a:rPr lang="th-TH" sz="2000" dirty="0">
                <a:latin typeface="JasmineUPC" pitchFamily="18" charset="-34"/>
                <a:cs typeface="JasmineUPC" pitchFamily="18" charset="-34"/>
              </a:rPr>
              <a:t>จัด</a:t>
            </a:r>
            <a:r>
              <a:rPr lang="en-US" sz="2000" dirty="0">
                <a:latin typeface="JasmineUPC" pitchFamily="18" charset="-34"/>
                <a:cs typeface="JasmineUPC" pitchFamily="18" charset="-34"/>
              </a:rPr>
              <a:t> workshop </a:t>
            </a:r>
            <a:r>
              <a:rPr lang="th-TH" sz="2000" dirty="0">
                <a:latin typeface="JasmineUPC" pitchFamily="18" charset="-34"/>
                <a:cs typeface="JasmineUPC" pitchFamily="18" charset="-34"/>
              </a:rPr>
              <a:t>การพัฒนาสินค้าผ้าขาวม้าให้กับชุมชนผู้ผลิต</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ผ้าขาวม้าจำนวน </a:t>
            </a:r>
            <a:r>
              <a:rPr lang="en-US" sz="2000" dirty="0">
                <a:latin typeface="JasmineUPC" pitchFamily="18" charset="-34"/>
                <a:cs typeface="JasmineUPC" pitchFamily="18" charset="-34"/>
              </a:rPr>
              <a:t>62 </a:t>
            </a:r>
            <a:r>
              <a:rPr lang="th-TH" sz="2000" dirty="0">
                <a:latin typeface="JasmineUPC" pitchFamily="18" charset="-34"/>
                <a:cs typeface="JasmineUPC" pitchFamily="18" charset="-34"/>
              </a:rPr>
              <a:t>ชุมชน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การย้อมสีธรรมชาติ</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การแปรรูป</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การพัฒนาบรรจุภัณฑ์</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การจดลิขสิทธิ์/สิทธิบัตร/เครื่องหมายการค้า</a:t>
            </a:r>
          </a:p>
          <a:p>
            <a:pPr lvl="1" fontAlgn="base">
              <a:buClr>
                <a:srgbClr val="177B57"/>
              </a:buClr>
              <a:buSzPct val="100000"/>
              <a:buNone/>
            </a:pPr>
            <a:endParaRPr lang="th-TH"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จัดทำหนังสือรวบรวมข้อมูลเกี่ยวกับผ้าขาวม้าทอมือ </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(อยู่ระหว่างดำเนินการ)</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ความเป็นมา, เทคนิค/นวัตกรรมการผลิต, </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ความโดดเด่นของแต่ละชุมชน ฯลฯ</a:t>
            </a:r>
            <a:endParaRPr lang="th-TH" sz="2000" dirty="0">
              <a:solidFill>
                <a:srgbClr val="000000"/>
              </a:solidFill>
              <a:latin typeface="Arial"/>
              <a:cs typeface="JasmineUPC" pitchFamily="18" charset="-34"/>
            </a:endParaRPr>
          </a:p>
          <a:p>
            <a:endParaRPr lang="th-TH" sz="1100" dirty="0">
              <a:latin typeface="JasmineUPC" pitchFamily="18" charset="-34"/>
              <a:cs typeface="JasmineUPC" pitchFamily="18" charset="-34"/>
            </a:endParaRPr>
          </a:p>
          <a:p>
            <a:r>
              <a:rPr lang="th-TH" sz="2000" dirty="0">
                <a:latin typeface="JasmineUPC" pitchFamily="18" charset="-34"/>
                <a:cs typeface="JasmineUPC" pitchFamily="18" charset="-34"/>
              </a:rPr>
              <a:t>จัดอบรมกลุ่มย่อยด้านการตลาดและการพัฒนาผลิตภัณฑ์</a:t>
            </a:r>
            <a:endParaRPr lang="th-TH" sz="2000" dirty="0">
              <a:solidFill>
                <a:srgbClr val="FF0000"/>
              </a:solidFill>
              <a:latin typeface="JasmineUPC" pitchFamily="18" charset="-34"/>
              <a:cs typeface="JasmineUPC" pitchFamily="18" charset="-34"/>
            </a:endParaRPr>
          </a:p>
          <a:p>
            <a:pPr lvl="1" fontAlgn="base">
              <a:buClr>
                <a:srgbClr val="177B57"/>
              </a:buClr>
              <a:buSzPct val="100000"/>
              <a:buFont typeface="Arial"/>
              <a:buChar char="•"/>
            </a:pPr>
            <a:endParaRPr lang="th-TH"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เริ่มกระบวนการรวบรวมองค์ความรู้จากภาคเอกชนรายใหญ่</a:t>
            </a:r>
          </a:p>
          <a:p>
            <a:pPr lvl="1" fontAlgn="base">
              <a:buClr>
                <a:srgbClr val="177B57"/>
              </a:buClr>
              <a:buSzPct val="100000"/>
              <a:buFont typeface="Arial"/>
              <a:buChar char="•"/>
            </a:pPr>
            <a:endParaRPr lang="th-TH" sz="1100" dirty="0">
              <a:solidFill>
                <a:srgbClr val="000000"/>
              </a:solidFill>
              <a:latin typeface="JasmineUPC" pitchFamily="18" charset="-34"/>
              <a:cs typeface="JasmineUPC" pitchFamily="18" charset="-34"/>
            </a:endParaRPr>
          </a:p>
          <a:p>
            <a:pPr fontAlgn="base">
              <a:buClr>
                <a:srgbClr val="000000"/>
              </a:buClr>
              <a:buSzPct val="100000"/>
              <a:buFont typeface=""/>
            </a:pPr>
            <a:r>
              <a:rPr lang="th-TH" sz="2000" dirty="0">
                <a:solidFill>
                  <a:srgbClr val="000000"/>
                </a:solidFill>
                <a:latin typeface="JasmineUPC" pitchFamily="18" charset="-34"/>
                <a:cs typeface="JasmineUPC" pitchFamily="18" charset="-34"/>
              </a:rPr>
              <a:t>เริ่มกระบวนการจัดทำเมนูอาชีพ/คู่มือ </a:t>
            </a:r>
            <a:r>
              <a:rPr lang="en-US" sz="2000" dirty="0">
                <a:solidFill>
                  <a:srgbClr val="000000"/>
                </a:solidFill>
                <a:latin typeface="JasmineUPC" pitchFamily="18" charset="-34"/>
                <a:cs typeface="JasmineUPC" pitchFamily="18" charset="-34"/>
              </a:rPr>
              <a:t>Smart Farmer</a:t>
            </a:r>
            <a:endParaRPr lang="en-US" sz="2000" dirty="0">
              <a:solidFill>
                <a:srgbClr val="000000"/>
              </a:solidFill>
              <a:latin typeface="Arial"/>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การดำเนินงาน</a:t>
            </a:r>
            <a:r>
              <a:rPr lang="th-TH" sz="2800" b="1" dirty="0">
                <a:solidFill>
                  <a:srgbClr val="0070C0"/>
                </a:solidFill>
                <a:latin typeface="JasmineUPC" pitchFamily="18" charset="-34"/>
                <a:ea typeface="+mj-ea"/>
                <a:cs typeface="JasmineUPC" pitchFamily="18" charset="-34"/>
              </a:rPr>
              <a:t>สร้าง/เชื่อมโยง/กระจายองค์ความรู้</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3</a:t>
            </a:r>
          </a:p>
        </p:txBody>
      </p:sp>
      <p:pic>
        <p:nvPicPr>
          <p:cNvPr id="18433" name="Picture 1" descr="C:\Users\Thanachanan Tongjai\Documents\Personal\Carreer\Pracharat\Agri\เมนูอาชีพ\IMG_2113.JPG"/>
          <p:cNvPicPr>
            <a:picLocks noChangeAspect="1" noChangeArrowheads="1"/>
          </p:cNvPicPr>
          <p:nvPr/>
        </p:nvPicPr>
        <p:blipFill>
          <a:blip r:embed="rId2" cstate="print"/>
          <a:srcRect/>
          <a:stretch>
            <a:fillRect/>
          </a:stretch>
        </p:blipFill>
        <p:spPr bwMode="auto">
          <a:xfrm>
            <a:off x="5825629" y="5170049"/>
            <a:ext cx="2580943" cy="1612292"/>
          </a:xfrm>
          <a:prstGeom prst="rect">
            <a:avLst/>
          </a:prstGeom>
          <a:noFill/>
          <a:effectLst>
            <a:outerShdw blurRad="50800" dist="38100" dir="2700000" algn="tl" rotWithShape="0">
              <a:prstClr val="black">
                <a:alpha val="40000"/>
              </a:prstClr>
            </a:outerShdw>
          </a:effectLst>
        </p:spPr>
      </p:pic>
      <p:pic>
        <p:nvPicPr>
          <p:cNvPr id="18434" name="Picture 2" descr="C:\Users\Thanachanan Tongjai\Documents\Personal\Carreer\Pracharat\Pakaoma\Mock up book.JPG"/>
          <p:cNvPicPr>
            <a:picLocks noChangeAspect="1" noChangeArrowheads="1"/>
          </p:cNvPicPr>
          <p:nvPr/>
        </p:nvPicPr>
        <p:blipFill>
          <a:blip r:embed="rId3" cstate="print"/>
          <a:srcRect r="6861" b="3899"/>
          <a:stretch>
            <a:fillRect/>
          </a:stretch>
        </p:blipFill>
        <p:spPr bwMode="auto">
          <a:xfrm>
            <a:off x="7638941" y="679131"/>
            <a:ext cx="1682576" cy="2314792"/>
          </a:xfrm>
          <a:prstGeom prst="rect">
            <a:avLst/>
          </a:prstGeom>
          <a:noFill/>
          <a:effectLst>
            <a:outerShdw blurRad="50800" dist="38100" dir="2700000" algn="tl" rotWithShape="0">
              <a:prstClr val="black">
                <a:alpha val="40000"/>
              </a:prstClr>
            </a:outerShdw>
          </a:effectLst>
        </p:spPr>
      </p:pic>
      <p:pic>
        <p:nvPicPr>
          <p:cNvPr id="7" name="Picture 3" descr="C:\Users\Thanachanan Tongjai\Documents\Personal\Carreer\Pracharat\Pakaoma\image2.JPG"/>
          <p:cNvPicPr>
            <a:picLocks noChangeAspect="1" noChangeArrowheads="1"/>
          </p:cNvPicPr>
          <p:nvPr/>
        </p:nvPicPr>
        <p:blipFill>
          <a:blip r:embed="rId4" cstate="print"/>
          <a:srcRect/>
          <a:stretch>
            <a:fillRect/>
          </a:stretch>
        </p:blipFill>
        <p:spPr bwMode="auto">
          <a:xfrm>
            <a:off x="5798806" y="679131"/>
            <a:ext cx="1736094" cy="2314792"/>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8435" name="Picture 3"/>
          <p:cNvPicPr>
            <a:picLocks noChangeAspect="1" noChangeArrowheads="1"/>
          </p:cNvPicPr>
          <p:nvPr/>
        </p:nvPicPr>
        <p:blipFill>
          <a:blip r:embed="rId5" cstate="print"/>
          <a:srcRect l="12469" r="13489"/>
          <a:stretch>
            <a:fillRect/>
          </a:stretch>
        </p:blipFill>
        <p:spPr bwMode="auto">
          <a:xfrm>
            <a:off x="5810881" y="3057403"/>
            <a:ext cx="2580943" cy="1959785"/>
          </a:xfrm>
          <a:prstGeom prst="rect">
            <a:avLst/>
          </a:prstGeom>
          <a:noFill/>
          <a:ln>
            <a:solidFill>
              <a:schemeClr val="accent1"/>
            </a:solidFill>
          </a:ln>
          <a:effectLst>
            <a:outerShdw blurRad="50800" dist="38100" dir="2700000" algn="tl" rotWithShape="0">
              <a:prstClr val="black">
                <a:alpha val="40000"/>
              </a:prst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738" y="-173471"/>
            <a:ext cx="8690400" cy="831600"/>
          </a:xfrm>
        </p:spPr>
        <p:txBody>
          <a:bodyPr/>
          <a:lstStyle/>
          <a:p>
            <a:r>
              <a:rPr lang="th-TH" sz="3200" dirty="0">
                <a:latin typeface="JasmineUPC" pitchFamily="18" charset="-34"/>
                <a:cs typeface="JasmineUPC" pitchFamily="18" charset="-34"/>
              </a:rPr>
              <a:t>     การดำเนินงานเชื่อมโยงตลาด </a:t>
            </a:r>
            <a:r>
              <a:rPr lang="en-US" sz="3200" dirty="0">
                <a:latin typeface="JasmineUPC" pitchFamily="18" charset="-34"/>
                <a:cs typeface="JasmineUPC" pitchFamily="18" charset="-34"/>
              </a:rPr>
              <a:t>(1/5)</a:t>
            </a:r>
          </a:p>
        </p:txBody>
      </p:sp>
      <p:sp>
        <p:nvSpPr>
          <p:cNvPr id="4" name="Rounded Rectangle 3"/>
          <p:cNvSpPr/>
          <p:nvPr/>
        </p:nvSpPr>
        <p:spPr>
          <a:xfrm>
            <a:off x="1384841" y="1937557"/>
            <a:ext cx="1371688" cy="638092"/>
          </a:xfrm>
          <a:prstGeom prst="round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dirty="0">
                <a:solidFill>
                  <a:schemeClr val="tx1"/>
                </a:solidFill>
                <a:latin typeface="JasmineUPC" pitchFamily="18" charset="-34"/>
                <a:cs typeface="JasmineUPC" pitchFamily="18" charset="-34"/>
              </a:rPr>
              <a:t>แหล่งผลิต</a:t>
            </a:r>
            <a:endParaRPr lang="en-US" sz="2000" dirty="0">
              <a:solidFill>
                <a:schemeClr val="tx1"/>
              </a:solidFill>
              <a:latin typeface="JasmineUPC" pitchFamily="18" charset="-34"/>
              <a:cs typeface="JasmineUPC" pitchFamily="18" charset="-34"/>
            </a:endParaRPr>
          </a:p>
        </p:txBody>
      </p:sp>
      <p:sp>
        <p:nvSpPr>
          <p:cNvPr id="5" name="Rounded Rectangle 4"/>
          <p:cNvSpPr/>
          <p:nvPr/>
        </p:nvSpPr>
        <p:spPr>
          <a:xfrm>
            <a:off x="3536084" y="1937557"/>
            <a:ext cx="1371688" cy="638092"/>
          </a:xfrm>
          <a:prstGeom prst="round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dirty="0">
                <a:solidFill>
                  <a:schemeClr val="tx1"/>
                </a:solidFill>
                <a:latin typeface="JasmineUPC" pitchFamily="18" charset="-34"/>
                <a:cs typeface="JasmineUPC" pitchFamily="18" charset="-34"/>
              </a:rPr>
              <a:t>แหล่งจำหน่าย</a:t>
            </a:r>
            <a:endParaRPr lang="en-US" sz="2000" dirty="0">
              <a:solidFill>
                <a:schemeClr val="tx1"/>
              </a:solidFill>
              <a:latin typeface="JasmineUPC" pitchFamily="18" charset="-34"/>
              <a:cs typeface="JasmineUPC" pitchFamily="18" charset="-34"/>
            </a:endParaRPr>
          </a:p>
        </p:txBody>
      </p:sp>
      <p:sp>
        <p:nvSpPr>
          <p:cNvPr id="6" name="Rounded Rectangle 5"/>
          <p:cNvSpPr/>
          <p:nvPr/>
        </p:nvSpPr>
        <p:spPr>
          <a:xfrm>
            <a:off x="5687327" y="1937557"/>
            <a:ext cx="1371688" cy="638092"/>
          </a:xfrm>
          <a:prstGeom prst="round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dirty="0">
                <a:solidFill>
                  <a:schemeClr val="tx1"/>
                </a:solidFill>
                <a:latin typeface="JasmineUPC" pitchFamily="18" charset="-34"/>
                <a:cs typeface="JasmineUPC" pitchFamily="18" charset="-34"/>
              </a:rPr>
              <a:t>ผู้ซื้อ</a:t>
            </a:r>
            <a:br>
              <a:rPr lang="th-TH" sz="2000" dirty="0">
                <a:solidFill>
                  <a:schemeClr val="tx1"/>
                </a:solidFill>
                <a:latin typeface="JasmineUPC" pitchFamily="18" charset="-34"/>
                <a:cs typeface="JasmineUPC" pitchFamily="18" charset="-34"/>
              </a:rPr>
            </a:br>
            <a:r>
              <a:rPr lang="th-TH" sz="2000" dirty="0">
                <a:solidFill>
                  <a:schemeClr val="tx1"/>
                </a:solidFill>
                <a:latin typeface="JasmineUPC" pitchFamily="18" charset="-34"/>
                <a:cs typeface="JasmineUPC" pitchFamily="18" charset="-34"/>
              </a:rPr>
              <a:t>(โรงพยาบาล)</a:t>
            </a:r>
            <a:endParaRPr lang="en-US" sz="2000" dirty="0">
              <a:solidFill>
                <a:schemeClr val="tx1"/>
              </a:solidFill>
              <a:latin typeface="JasmineUPC" pitchFamily="18" charset="-34"/>
              <a:cs typeface="JasmineUPC" pitchFamily="18" charset="-34"/>
            </a:endParaRPr>
          </a:p>
        </p:txBody>
      </p:sp>
      <p:sp>
        <p:nvSpPr>
          <p:cNvPr id="7" name="Rounded Rectangle 6"/>
          <p:cNvSpPr/>
          <p:nvPr/>
        </p:nvSpPr>
        <p:spPr>
          <a:xfrm>
            <a:off x="7838569" y="1937557"/>
            <a:ext cx="1371688" cy="638092"/>
          </a:xfrm>
          <a:prstGeom prst="round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dirty="0">
                <a:solidFill>
                  <a:schemeClr val="tx1"/>
                </a:solidFill>
                <a:latin typeface="JasmineUPC" pitchFamily="18" charset="-34"/>
                <a:cs typeface="JasmineUPC" pitchFamily="18" charset="-34"/>
              </a:rPr>
              <a:t>ผู้บริโภค</a:t>
            </a:r>
            <a:endParaRPr lang="en-US" sz="2000" dirty="0">
              <a:solidFill>
                <a:schemeClr val="tx1"/>
              </a:solidFill>
              <a:latin typeface="JasmineUPC" pitchFamily="18" charset="-34"/>
              <a:cs typeface="JasmineUPC" pitchFamily="18" charset="-34"/>
            </a:endParaRPr>
          </a:p>
        </p:txBody>
      </p:sp>
      <p:cxnSp>
        <p:nvCxnSpPr>
          <p:cNvPr id="8" name="Straight Arrow Connector 7"/>
          <p:cNvCxnSpPr>
            <a:endCxn id="5" idx="1"/>
          </p:cNvCxnSpPr>
          <p:nvPr/>
        </p:nvCxnSpPr>
        <p:spPr>
          <a:xfrm flipV="1">
            <a:off x="2756529" y="2256603"/>
            <a:ext cx="779555" cy="3312"/>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endCxn id="6" idx="1"/>
          </p:cNvCxnSpPr>
          <p:nvPr/>
        </p:nvCxnSpPr>
        <p:spPr>
          <a:xfrm>
            <a:off x="4909981" y="2253291"/>
            <a:ext cx="777346" cy="3312"/>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3"/>
            <a:endCxn id="7" idx="1"/>
          </p:cNvCxnSpPr>
          <p:nvPr/>
        </p:nvCxnSpPr>
        <p:spPr>
          <a:xfrm>
            <a:off x="7059015" y="2256603"/>
            <a:ext cx="779554" cy="0"/>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624009" y="2206907"/>
            <a:ext cx="993832" cy="612645"/>
          </a:xfrm>
          <a:prstGeom prst="rect">
            <a:avLst/>
          </a:prstGeom>
          <a:noFill/>
        </p:spPr>
        <p:txBody>
          <a:bodyPr wrap="square" tIns="90000" bIns="90000" rtlCol="0">
            <a:spAutoFit/>
          </a:bodyPr>
          <a:lstStyle/>
          <a:p>
            <a:pPr algn="ctr"/>
            <a:r>
              <a:rPr lang="th-TH" sz="1400" i="1" dirty="0">
                <a:latin typeface="JasmineUPC" pitchFamily="18" charset="-34"/>
                <a:cs typeface="JasmineUPC" pitchFamily="18" charset="-34"/>
              </a:rPr>
              <a:t>การคัดแยก/ขนส่ง</a:t>
            </a:r>
            <a:endParaRPr lang="en-US" sz="1400" i="1" dirty="0">
              <a:latin typeface="JasmineUPC" pitchFamily="18" charset="-34"/>
              <a:cs typeface="JasmineUPC" pitchFamily="18" charset="-34"/>
            </a:endParaRPr>
          </a:p>
        </p:txBody>
      </p:sp>
      <p:sp>
        <p:nvSpPr>
          <p:cNvPr id="12" name="TextBox 11"/>
          <p:cNvSpPr txBox="1"/>
          <p:nvPr/>
        </p:nvSpPr>
        <p:spPr>
          <a:xfrm>
            <a:off x="4803965" y="2200283"/>
            <a:ext cx="993832" cy="397201"/>
          </a:xfrm>
          <a:prstGeom prst="rect">
            <a:avLst/>
          </a:prstGeom>
          <a:noFill/>
        </p:spPr>
        <p:txBody>
          <a:bodyPr wrap="square" tIns="90000" bIns="90000" rtlCol="0">
            <a:spAutoFit/>
          </a:bodyPr>
          <a:lstStyle/>
          <a:p>
            <a:pPr algn="ctr"/>
            <a:r>
              <a:rPr lang="th-TH" sz="1400" i="1" dirty="0">
                <a:latin typeface="JasmineUPC" pitchFamily="18" charset="-34"/>
                <a:cs typeface="JasmineUPC" pitchFamily="18" charset="-34"/>
              </a:rPr>
              <a:t>การตรวจรับ</a:t>
            </a:r>
            <a:endParaRPr lang="en-US" sz="1400" i="1" dirty="0">
              <a:latin typeface="JasmineUPC" pitchFamily="18" charset="-34"/>
              <a:cs typeface="JasmineUPC" pitchFamily="18" charset="-34"/>
            </a:endParaRPr>
          </a:p>
        </p:txBody>
      </p:sp>
      <p:sp>
        <p:nvSpPr>
          <p:cNvPr id="13" name="TextBox 12"/>
          <p:cNvSpPr txBox="1"/>
          <p:nvPr/>
        </p:nvSpPr>
        <p:spPr>
          <a:xfrm>
            <a:off x="6944165" y="2206911"/>
            <a:ext cx="993832" cy="612645"/>
          </a:xfrm>
          <a:prstGeom prst="rect">
            <a:avLst/>
          </a:prstGeom>
          <a:noFill/>
        </p:spPr>
        <p:txBody>
          <a:bodyPr wrap="square" tIns="90000" bIns="90000" rtlCol="0">
            <a:spAutoFit/>
          </a:bodyPr>
          <a:lstStyle/>
          <a:p>
            <a:pPr algn="ctr"/>
            <a:r>
              <a:rPr lang="th-TH" sz="1400" i="1" dirty="0">
                <a:latin typeface="JasmineUPC" pitchFamily="18" charset="-34"/>
                <a:cs typeface="JasmineUPC" pitchFamily="18" charset="-34"/>
              </a:rPr>
              <a:t>การประกอบ/</a:t>
            </a:r>
            <a:br>
              <a:rPr lang="th-TH" sz="1400" i="1" dirty="0">
                <a:latin typeface="JasmineUPC" pitchFamily="18" charset="-34"/>
                <a:cs typeface="JasmineUPC" pitchFamily="18" charset="-34"/>
              </a:rPr>
            </a:br>
            <a:r>
              <a:rPr lang="th-TH" sz="1400" i="1" dirty="0">
                <a:latin typeface="JasmineUPC" pitchFamily="18" charset="-34"/>
                <a:cs typeface="JasmineUPC" pitchFamily="18" charset="-34"/>
              </a:rPr>
              <a:t>ขนส่งอาหาร</a:t>
            </a:r>
            <a:endParaRPr lang="en-US" sz="1400" i="1" dirty="0">
              <a:latin typeface="JasmineUPC" pitchFamily="18" charset="-34"/>
              <a:cs typeface="JasmineUPC" pitchFamily="18" charset="-34"/>
            </a:endParaRPr>
          </a:p>
        </p:txBody>
      </p:sp>
      <p:cxnSp>
        <p:nvCxnSpPr>
          <p:cNvPr id="14" name="Elbow Connector 13"/>
          <p:cNvCxnSpPr>
            <a:stCxn id="6" idx="0"/>
            <a:endCxn id="4" idx="0"/>
          </p:cNvCxnSpPr>
          <p:nvPr/>
        </p:nvCxnSpPr>
        <p:spPr>
          <a:xfrm rot="16200000" flipV="1">
            <a:off x="4221928" y="-213686"/>
            <a:ext cx="12700" cy="4302486"/>
          </a:xfrm>
          <a:prstGeom prst="bentConnector3">
            <a:avLst>
              <a:gd name="adj1" fmla="val 1800000"/>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5" idx="0"/>
          </p:cNvCxnSpPr>
          <p:nvPr/>
        </p:nvCxnSpPr>
        <p:spPr>
          <a:xfrm>
            <a:off x="4214187" y="1707629"/>
            <a:ext cx="7741" cy="229928"/>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21491" y="1349820"/>
            <a:ext cx="2665836" cy="397201"/>
          </a:xfrm>
          <a:prstGeom prst="rect">
            <a:avLst/>
          </a:prstGeom>
          <a:noFill/>
        </p:spPr>
        <p:txBody>
          <a:bodyPr wrap="square" tIns="90000" bIns="90000" rtlCol="0">
            <a:spAutoFit/>
          </a:bodyPr>
          <a:lstStyle/>
          <a:p>
            <a:pPr algn="ctr"/>
            <a:r>
              <a:rPr lang="th-TH" sz="1400" i="1" dirty="0">
                <a:latin typeface="JasmineUPC" pitchFamily="18" charset="-34"/>
                <a:cs typeface="JasmineUPC" pitchFamily="18" charset="-34"/>
              </a:rPr>
              <a:t>การจัดทำ</a:t>
            </a:r>
            <a:r>
              <a:rPr lang="en-US" sz="1400" i="1" dirty="0">
                <a:latin typeface="JasmineUPC" pitchFamily="18" charset="-34"/>
                <a:cs typeface="JasmineUPC" pitchFamily="18" charset="-34"/>
              </a:rPr>
              <a:t> &amp; </a:t>
            </a:r>
            <a:r>
              <a:rPr lang="th-TH" sz="1400" i="1" dirty="0">
                <a:latin typeface="JasmineUPC" pitchFamily="18" charset="-34"/>
                <a:cs typeface="JasmineUPC" pitchFamily="18" charset="-34"/>
              </a:rPr>
              <a:t>สื่อสารเมนู/แผนการซื้อ</a:t>
            </a:r>
            <a:endParaRPr lang="en-US" sz="1400" i="1" dirty="0">
              <a:latin typeface="JasmineUPC" pitchFamily="18" charset="-34"/>
              <a:cs typeface="JasmineUPC" pitchFamily="18" charset="-34"/>
            </a:endParaRPr>
          </a:p>
        </p:txBody>
      </p:sp>
      <p:sp>
        <p:nvSpPr>
          <p:cNvPr id="17" name="Oval 16"/>
          <p:cNvSpPr/>
          <p:nvPr/>
        </p:nvSpPr>
        <p:spPr>
          <a:xfrm>
            <a:off x="9940" y="2819556"/>
            <a:ext cx="1146311" cy="584351"/>
          </a:xfrm>
          <a:prstGeom prst="ellipse">
            <a:avLst/>
          </a:prstGeom>
          <a:solidFill>
            <a:srgbClr val="F9EFBD"/>
          </a:solidFill>
          <a:ln w="9525">
            <a:solidFill>
              <a:srgbClr val="F9EFBD"/>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90000" rIns="0" bIns="90000" rtlCol="0" anchor="ctr" anchorCtr="0"/>
          <a:lstStyle/>
          <a:p>
            <a:pPr algn="ctr"/>
            <a:r>
              <a:rPr lang="th-TH" sz="1600" dirty="0">
                <a:solidFill>
                  <a:schemeClr val="tx1"/>
                </a:solidFill>
                <a:latin typeface="JasmineUPC" pitchFamily="18" charset="-34"/>
                <a:cs typeface="JasmineUPC" pitchFamily="18" charset="-34"/>
              </a:rPr>
              <a:t>เฟสเตรียมการ</a:t>
            </a:r>
            <a:endParaRPr lang="en-US" sz="1600" dirty="0">
              <a:solidFill>
                <a:schemeClr val="tx1"/>
              </a:solidFill>
              <a:latin typeface="JasmineUPC" pitchFamily="18" charset="-34"/>
              <a:cs typeface="JasmineUPC" pitchFamily="18" charset="-34"/>
            </a:endParaRPr>
          </a:p>
        </p:txBody>
      </p:sp>
      <p:sp>
        <p:nvSpPr>
          <p:cNvPr id="18" name="Oval 17"/>
          <p:cNvSpPr/>
          <p:nvPr/>
        </p:nvSpPr>
        <p:spPr>
          <a:xfrm>
            <a:off x="9940" y="4429676"/>
            <a:ext cx="1146311" cy="584351"/>
          </a:xfrm>
          <a:prstGeom prst="ellipse">
            <a:avLst/>
          </a:prstGeom>
          <a:solidFill>
            <a:srgbClr val="F9EFBD"/>
          </a:solidFill>
          <a:ln w="9525">
            <a:solidFill>
              <a:srgbClr val="F9EFBD"/>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90000" rIns="0" bIns="90000" rtlCol="0" anchor="ctr" anchorCtr="0"/>
          <a:lstStyle/>
          <a:p>
            <a:pPr algn="ctr"/>
            <a:r>
              <a:rPr lang="th-TH" sz="1600" dirty="0">
                <a:solidFill>
                  <a:schemeClr val="tx1"/>
                </a:solidFill>
                <a:latin typeface="JasmineUPC" pitchFamily="18" charset="-34"/>
                <a:cs typeface="JasmineUPC" pitchFamily="18" charset="-34"/>
              </a:rPr>
              <a:t>เฟส ปฏิบัติการ</a:t>
            </a:r>
            <a:endParaRPr lang="en-US" sz="1600" dirty="0">
              <a:solidFill>
                <a:schemeClr val="tx1"/>
              </a:solidFill>
              <a:latin typeface="JasmineUPC" pitchFamily="18" charset="-34"/>
              <a:cs typeface="JasmineUPC" pitchFamily="18" charset="-34"/>
            </a:endParaRPr>
          </a:p>
        </p:txBody>
      </p:sp>
      <p:sp>
        <p:nvSpPr>
          <p:cNvPr id="19" name="Oval 18"/>
          <p:cNvSpPr/>
          <p:nvPr/>
        </p:nvSpPr>
        <p:spPr>
          <a:xfrm>
            <a:off x="9940" y="5695244"/>
            <a:ext cx="1146311" cy="584351"/>
          </a:xfrm>
          <a:prstGeom prst="ellipse">
            <a:avLst/>
          </a:prstGeom>
          <a:solidFill>
            <a:srgbClr val="F9EFBD"/>
          </a:solidFill>
          <a:ln w="9525">
            <a:solidFill>
              <a:srgbClr val="F9EFBD"/>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90000" rIns="0" bIns="90000" rtlCol="0" anchor="ctr" anchorCtr="0"/>
          <a:lstStyle/>
          <a:p>
            <a:pPr algn="ctr"/>
            <a:r>
              <a:rPr lang="th-TH" sz="1600" dirty="0">
                <a:solidFill>
                  <a:schemeClr val="tx1"/>
                </a:solidFill>
                <a:latin typeface="JasmineUPC" pitchFamily="18" charset="-34"/>
                <a:cs typeface="JasmineUPC" pitchFamily="18" charset="-34"/>
              </a:rPr>
              <a:t>เฟส</a:t>
            </a:r>
            <a:br>
              <a:rPr lang="th-TH" sz="1600" dirty="0">
                <a:solidFill>
                  <a:schemeClr val="tx1"/>
                </a:solidFill>
                <a:latin typeface="JasmineUPC" pitchFamily="18" charset="-34"/>
                <a:cs typeface="JasmineUPC" pitchFamily="18" charset="-34"/>
              </a:rPr>
            </a:br>
            <a:r>
              <a:rPr lang="th-TH" sz="1600" dirty="0">
                <a:solidFill>
                  <a:schemeClr val="tx1"/>
                </a:solidFill>
                <a:latin typeface="JasmineUPC" pitchFamily="18" charset="-34"/>
                <a:cs typeface="JasmineUPC" pitchFamily="18" charset="-34"/>
              </a:rPr>
              <a:t>ขยายผล</a:t>
            </a:r>
            <a:endParaRPr lang="en-US" sz="1600" dirty="0">
              <a:solidFill>
                <a:schemeClr val="tx1"/>
              </a:solidFill>
              <a:latin typeface="JasmineUPC" pitchFamily="18" charset="-34"/>
              <a:cs typeface="JasmineUPC" pitchFamily="18" charset="-34"/>
            </a:endParaRPr>
          </a:p>
        </p:txBody>
      </p:sp>
      <p:sp>
        <p:nvSpPr>
          <p:cNvPr id="20" name="TextBox 19"/>
          <p:cNvSpPr txBox="1"/>
          <p:nvPr/>
        </p:nvSpPr>
        <p:spPr>
          <a:xfrm>
            <a:off x="1384841" y="2819552"/>
            <a:ext cx="1371688" cy="1582141"/>
          </a:xfrm>
          <a:prstGeom prst="rect">
            <a:avLst/>
          </a:prstGeom>
          <a:noFill/>
        </p:spPr>
        <p:txBody>
          <a:bodyPr wrap="square" tIns="90000" bIns="90000" rtlCol="0">
            <a:spAutoFit/>
          </a:bodyPr>
          <a:lstStyle/>
          <a:p>
            <a:r>
              <a:rPr lang="th-TH" sz="1600" dirty="0">
                <a:latin typeface="JasmineUPC" pitchFamily="18" charset="-34"/>
                <a:cs typeface="JasmineUPC" pitchFamily="18" charset="-34"/>
              </a:rPr>
              <a:t>สื่อสารรายละเอียดโครงการสู่เกษตรกร</a:t>
            </a:r>
          </a:p>
          <a:p>
            <a:endParaRPr lang="th-TH" sz="1000" dirty="0">
              <a:latin typeface="JasmineUPC" pitchFamily="18" charset="-34"/>
              <a:cs typeface="JasmineUPC" pitchFamily="18" charset="-34"/>
            </a:endParaRPr>
          </a:p>
          <a:p>
            <a:r>
              <a:rPr lang="th-TH" sz="1600" dirty="0">
                <a:latin typeface="JasmineUPC" pitchFamily="18" charset="-34"/>
                <a:cs typeface="JasmineUPC" pitchFamily="18" charset="-34"/>
              </a:rPr>
              <a:t>รวบรวมกลุ่มเกษตรกรจัดตั้งเป็นวิสาหกิจชุมชน</a:t>
            </a:r>
            <a:endParaRPr lang="en-US" sz="1600" dirty="0">
              <a:latin typeface="JasmineUPC" pitchFamily="18" charset="-34"/>
              <a:cs typeface="JasmineUPC" pitchFamily="18" charset="-34"/>
            </a:endParaRPr>
          </a:p>
        </p:txBody>
      </p:sp>
      <p:sp>
        <p:nvSpPr>
          <p:cNvPr id="21" name="TextBox 20"/>
          <p:cNvSpPr txBox="1"/>
          <p:nvPr/>
        </p:nvSpPr>
        <p:spPr>
          <a:xfrm>
            <a:off x="5724873" y="2826180"/>
            <a:ext cx="1371688" cy="1166643"/>
          </a:xfrm>
          <a:prstGeom prst="rect">
            <a:avLst/>
          </a:prstGeom>
          <a:noFill/>
        </p:spPr>
        <p:txBody>
          <a:bodyPr wrap="square" tIns="90000" bIns="90000" rtlCol="0">
            <a:spAutoFit/>
          </a:bodyPr>
          <a:lstStyle/>
          <a:p>
            <a:r>
              <a:rPr lang="th-TH" sz="1600" dirty="0">
                <a:latin typeface="JasmineUPC" pitchFamily="18" charset="-34"/>
                <a:cs typeface="JasmineUPC" pitchFamily="18" charset="-34"/>
              </a:rPr>
              <a:t>ประสานงานกับ</a:t>
            </a:r>
            <a:r>
              <a:rPr lang="th-TH" sz="1600" dirty="0" err="1">
                <a:latin typeface="JasmineUPC" pitchFamily="18" charset="-34"/>
                <a:cs typeface="JasmineUPC" pitchFamily="18" charset="-34"/>
              </a:rPr>
              <a:t>ร.พ.</a:t>
            </a:r>
            <a:r>
              <a:rPr lang="th-TH" sz="1600" dirty="0">
                <a:latin typeface="JasmineUPC" pitchFamily="18" charset="-34"/>
                <a:cs typeface="JasmineUPC" pitchFamily="18" charset="-34"/>
              </a:rPr>
              <a:t> เพื่อรับแผนการซื้อไปจัดทำแผนการผลิตให้เกษตรกร</a:t>
            </a:r>
            <a:endParaRPr lang="en-US" sz="1600" dirty="0">
              <a:latin typeface="JasmineUPC" pitchFamily="18" charset="-34"/>
              <a:cs typeface="JasmineUPC" pitchFamily="18" charset="-34"/>
            </a:endParaRPr>
          </a:p>
        </p:txBody>
      </p:sp>
      <p:sp>
        <p:nvSpPr>
          <p:cNvPr id="22" name="TextBox 21"/>
          <p:cNvSpPr txBox="1"/>
          <p:nvPr/>
        </p:nvSpPr>
        <p:spPr>
          <a:xfrm>
            <a:off x="1470981" y="4330284"/>
            <a:ext cx="1371688" cy="2397749"/>
          </a:xfrm>
          <a:prstGeom prst="rect">
            <a:avLst/>
          </a:prstGeom>
          <a:noFill/>
        </p:spPr>
        <p:txBody>
          <a:bodyPr wrap="square" lIns="0" tIns="90000" rIns="0" bIns="90000" rtlCol="0">
            <a:spAutoFit/>
          </a:bodyPr>
          <a:lstStyle/>
          <a:p>
            <a:r>
              <a:rPr lang="th-TH" sz="1600" dirty="0">
                <a:latin typeface="JasmineUPC" pitchFamily="18" charset="-34"/>
                <a:cs typeface="JasmineUPC" pitchFamily="18" charset="-34"/>
              </a:rPr>
              <a:t>จับคู่ความต้องการของผู้ซื้อและแหล่งผลิตทั้ง</a:t>
            </a:r>
            <a:r>
              <a:rPr lang="th-TH" sz="1600" u="sng" dirty="0">
                <a:latin typeface="JasmineUPC" pitchFamily="18" charset="-34"/>
                <a:cs typeface="JasmineUPC" pitchFamily="18" charset="-34"/>
              </a:rPr>
              <a:t>ภายในจังหวัดและจากจังหวัดข้างเคียง</a:t>
            </a:r>
          </a:p>
          <a:p>
            <a:endParaRPr lang="th-TH" sz="1600" dirty="0">
              <a:latin typeface="JasmineUPC" pitchFamily="18" charset="-34"/>
              <a:cs typeface="JasmineUPC" pitchFamily="18" charset="-34"/>
            </a:endParaRPr>
          </a:p>
          <a:p>
            <a:r>
              <a:rPr lang="th-TH" sz="1600" dirty="0">
                <a:latin typeface="JasmineUPC" pitchFamily="18" charset="-34"/>
                <a:cs typeface="JasmineUPC" pitchFamily="18" charset="-34"/>
              </a:rPr>
              <a:t>ร่วมงานกับภาคส่วนต่างๆในการขยายพื้นที่เกษตรปลอดภัย/อินทรีย์</a:t>
            </a:r>
            <a:endParaRPr lang="en-US" sz="1600" dirty="0">
              <a:latin typeface="JasmineUPC" pitchFamily="18" charset="-34"/>
              <a:cs typeface="JasmineUPC" pitchFamily="18" charset="-34"/>
            </a:endParaRPr>
          </a:p>
        </p:txBody>
      </p:sp>
      <p:cxnSp>
        <p:nvCxnSpPr>
          <p:cNvPr id="23" name="Straight Connector 22"/>
          <p:cNvCxnSpPr/>
          <p:nvPr/>
        </p:nvCxnSpPr>
        <p:spPr>
          <a:xfrm>
            <a:off x="9940" y="4322181"/>
            <a:ext cx="959284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724873" y="4330284"/>
            <a:ext cx="1371688" cy="920422"/>
          </a:xfrm>
          <a:prstGeom prst="rect">
            <a:avLst/>
          </a:prstGeom>
          <a:noFill/>
        </p:spPr>
        <p:txBody>
          <a:bodyPr wrap="square" lIns="0" tIns="90000" rIns="0" bIns="90000" rtlCol="0">
            <a:spAutoFit/>
          </a:bodyPr>
          <a:lstStyle/>
          <a:p>
            <a:r>
              <a:rPr lang="th-TH" sz="1600" dirty="0">
                <a:latin typeface="JasmineUPC" pitchFamily="18" charset="-34"/>
                <a:cs typeface="JasmineUPC" pitchFamily="18" charset="-34"/>
              </a:rPr>
              <a:t>ติดตามผลการทำงานของเกษตรกรเพื่อสร้างการพัฒนาต่อเนื่อง</a:t>
            </a:r>
            <a:endParaRPr lang="en-US" sz="1600" u="sng" dirty="0">
              <a:latin typeface="JasmineUPC" pitchFamily="18" charset="-34"/>
              <a:cs typeface="JasmineUPC" pitchFamily="18" charset="-34"/>
            </a:endParaRPr>
          </a:p>
        </p:txBody>
      </p:sp>
      <p:sp>
        <p:nvSpPr>
          <p:cNvPr id="25" name="TextBox 24"/>
          <p:cNvSpPr txBox="1"/>
          <p:nvPr/>
        </p:nvSpPr>
        <p:spPr>
          <a:xfrm>
            <a:off x="3581367" y="2839436"/>
            <a:ext cx="1371688" cy="920422"/>
          </a:xfrm>
          <a:prstGeom prst="rect">
            <a:avLst/>
          </a:prstGeom>
          <a:noFill/>
        </p:spPr>
        <p:txBody>
          <a:bodyPr wrap="square" lIns="0" tIns="90000" rIns="0" bIns="90000" rtlCol="0">
            <a:spAutoFit/>
          </a:bodyPr>
          <a:lstStyle/>
          <a:p>
            <a:r>
              <a:rPr lang="th-TH" sz="1600" dirty="0">
                <a:latin typeface="JasmineUPC" pitchFamily="18" charset="-34"/>
                <a:cs typeface="JasmineUPC" pitchFamily="18" charset="-34"/>
              </a:rPr>
              <a:t>ร่วมคัดเลือกแหล่งจำหน่าย/ผู้ขนส่งที่มีคุณภาพตรงมาตรฐาน</a:t>
            </a:r>
            <a:endParaRPr lang="en-US" sz="1600" u="sng" dirty="0">
              <a:latin typeface="JasmineUPC" pitchFamily="18" charset="-34"/>
              <a:cs typeface="JasmineUPC" pitchFamily="18" charset="-34"/>
            </a:endParaRPr>
          </a:p>
        </p:txBody>
      </p:sp>
      <p:cxnSp>
        <p:nvCxnSpPr>
          <p:cNvPr id="26" name="Straight Connector 25"/>
          <p:cNvCxnSpPr/>
          <p:nvPr/>
        </p:nvCxnSpPr>
        <p:spPr>
          <a:xfrm>
            <a:off x="3316" y="5494985"/>
            <a:ext cx="959284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908432" y="4330284"/>
            <a:ext cx="1371688" cy="1166643"/>
          </a:xfrm>
          <a:prstGeom prst="rect">
            <a:avLst/>
          </a:prstGeom>
          <a:noFill/>
        </p:spPr>
        <p:txBody>
          <a:bodyPr wrap="square" tIns="90000" bIns="90000" rtlCol="0">
            <a:spAutoFit/>
          </a:bodyPr>
          <a:lstStyle/>
          <a:p>
            <a:r>
              <a:rPr lang="th-TH" sz="1600" dirty="0">
                <a:latin typeface="JasmineUPC" pitchFamily="18" charset="-34"/>
                <a:cs typeface="JasmineUPC" pitchFamily="18" charset="-34"/>
              </a:rPr>
              <a:t>ร่วมสื่อสารข้อมูล/แนวทางการทำงานของโครงการต่อผู้บริโภค</a:t>
            </a:r>
            <a:endParaRPr lang="en-US" sz="1600" dirty="0">
              <a:latin typeface="JasmineUPC" pitchFamily="18" charset="-34"/>
              <a:cs typeface="JasmineUPC" pitchFamily="18" charset="-34"/>
            </a:endParaRPr>
          </a:p>
        </p:txBody>
      </p:sp>
      <p:sp>
        <p:nvSpPr>
          <p:cNvPr id="28" name="TextBox 27"/>
          <p:cNvSpPr txBox="1"/>
          <p:nvPr/>
        </p:nvSpPr>
        <p:spPr>
          <a:xfrm>
            <a:off x="5724873" y="5542844"/>
            <a:ext cx="1371688" cy="920422"/>
          </a:xfrm>
          <a:prstGeom prst="rect">
            <a:avLst/>
          </a:prstGeom>
          <a:noFill/>
        </p:spPr>
        <p:txBody>
          <a:bodyPr wrap="square" lIns="0" tIns="90000" rIns="0" bIns="90000" rtlCol="0">
            <a:spAutoFit/>
          </a:bodyPr>
          <a:lstStyle/>
          <a:p>
            <a:r>
              <a:rPr lang="th-TH" sz="1600" dirty="0">
                <a:latin typeface="JasmineUPC" pitchFamily="18" charset="-34"/>
                <a:cs typeface="JasmineUPC" pitchFamily="18" charset="-34"/>
              </a:rPr>
              <a:t>ประสานงานกับผู้ซื้อรายใหม่ๆที่เข้าร่วมโครงการ</a:t>
            </a:r>
            <a:endParaRPr lang="en-US" sz="1600" u="sng" dirty="0">
              <a:latin typeface="JasmineUPC" pitchFamily="18" charset="-34"/>
              <a:cs typeface="JasmineUPC" pitchFamily="18" charset="-34"/>
            </a:endParaRPr>
          </a:p>
        </p:txBody>
      </p:sp>
      <p:sp>
        <p:nvSpPr>
          <p:cNvPr id="29" name="TextBox 28"/>
          <p:cNvSpPr txBox="1"/>
          <p:nvPr/>
        </p:nvSpPr>
        <p:spPr>
          <a:xfrm>
            <a:off x="3581367" y="5562724"/>
            <a:ext cx="1371688" cy="1166643"/>
          </a:xfrm>
          <a:prstGeom prst="rect">
            <a:avLst/>
          </a:prstGeom>
          <a:noFill/>
        </p:spPr>
        <p:txBody>
          <a:bodyPr wrap="square" lIns="0" tIns="90000" rIns="0" bIns="90000" rtlCol="0">
            <a:spAutoFit/>
          </a:bodyPr>
          <a:lstStyle/>
          <a:p>
            <a:r>
              <a:rPr lang="th-TH" sz="1600" dirty="0">
                <a:latin typeface="JasmineUPC" pitchFamily="18" charset="-34"/>
                <a:cs typeface="JasmineUPC" pitchFamily="18" charset="-34"/>
              </a:rPr>
              <a:t>สื่อสารกับแหล่งจำหน่าย/ผู้ขนส่งรายใหม่ๆเพื่อพัฒนามาตรฐาน</a:t>
            </a:r>
            <a:endParaRPr lang="en-US" sz="1600" u="sng" dirty="0">
              <a:latin typeface="JasmineUPC" pitchFamily="18" charset="-34"/>
              <a:cs typeface="JasmineUPC" pitchFamily="18" charset="-34"/>
            </a:endParaRPr>
          </a:p>
        </p:txBody>
      </p:sp>
      <p:sp>
        <p:nvSpPr>
          <p:cNvPr id="30" name="TextBox 29"/>
          <p:cNvSpPr txBox="1"/>
          <p:nvPr/>
        </p:nvSpPr>
        <p:spPr>
          <a:xfrm>
            <a:off x="7915060" y="5542844"/>
            <a:ext cx="1371688" cy="1166643"/>
          </a:xfrm>
          <a:prstGeom prst="rect">
            <a:avLst/>
          </a:prstGeom>
          <a:noFill/>
        </p:spPr>
        <p:txBody>
          <a:bodyPr wrap="square" tIns="90000" bIns="90000" rtlCol="0">
            <a:spAutoFit/>
          </a:bodyPr>
          <a:lstStyle/>
          <a:p>
            <a:r>
              <a:rPr lang="th-TH" sz="1600" dirty="0">
                <a:latin typeface="JasmineUPC" pitchFamily="18" charset="-34"/>
                <a:cs typeface="JasmineUPC" pitchFamily="18" charset="-34"/>
              </a:rPr>
              <a:t>ร่วมสื่อสารข้อมูล/เกษตรปลอดภัย/อินทรีย์ต่อผู้บริโภคอย่างต่อเนื่อง</a:t>
            </a:r>
            <a:endParaRPr lang="en-US" sz="1600" dirty="0">
              <a:latin typeface="JasmineUPC" pitchFamily="18" charset="-34"/>
              <a:cs typeface="JasmineUPC" pitchFamily="18" charset="-34"/>
            </a:endParaRPr>
          </a:p>
        </p:txBody>
      </p:sp>
      <p:sp>
        <p:nvSpPr>
          <p:cNvPr id="31" name="Title 1"/>
          <p:cNvSpPr txBox="1">
            <a:spLocks/>
          </p:cNvSpPr>
          <p:nvPr/>
        </p:nvSpPr>
        <p:spPr>
          <a:xfrm>
            <a:off x="299652" y="32148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4.1.</a:t>
            </a:r>
            <a:r>
              <a:rPr lang="th-TH" sz="2800" noProof="0" dirty="0">
                <a:solidFill>
                  <a:srgbClr val="0070C0"/>
                </a:solidFill>
                <a:latin typeface="JasmineUPC" pitchFamily="18" charset="-34"/>
                <a:ea typeface="+mj-ea"/>
                <a:cs typeface="JasmineUPC" pitchFamily="18" charset="-34"/>
              </a:rPr>
              <a:t> ผลักดันโครงการ</a:t>
            </a:r>
            <a:r>
              <a:rPr lang="th-TH" sz="2800" noProof="0" dirty="0" err="1">
                <a:solidFill>
                  <a:srgbClr val="0070C0"/>
                </a:solidFill>
                <a:latin typeface="JasmineUPC" pitchFamily="18" charset="-34"/>
                <a:ea typeface="+mj-ea"/>
                <a:cs typeface="JasmineUPC" pitchFamily="18" charset="-34"/>
              </a:rPr>
              <a:t>ร.พ.</a:t>
            </a:r>
            <a:r>
              <a:rPr lang="th-TH" sz="2800" noProof="0" dirty="0">
                <a:solidFill>
                  <a:srgbClr val="0070C0"/>
                </a:solidFill>
                <a:latin typeface="JasmineUPC" pitchFamily="18" charset="-34"/>
                <a:ea typeface="+mj-ea"/>
                <a:cs typeface="JasmineUPC" pitchFamily="18" charset="-34"/>
              </a:rPr>
              <a:t> อาหารปลอดภัยร่วมกับ ก. สาธารณสุข</a:t>
            </a:r>
            <a:endParaRPr kumimoji="0" lang="en-US" sz="2800" i="0" u="none" strike="noStrike" kern="1200" cap="none" spc="0" normalizeH="0" baseline="0" noProof="0" dirty="0">
              <a:ln>
                <a:noFill/>
              </a:ln>
              <a:solidFill>
                <a:srgbClr val="0070C0"/>
              </a:solidFill>
              <a:effectLst/>
              <a:uLnTx/>
              <a:uFillTx/>
              <a:latin typeface="+mj-lt"/>
              <a:ea typeface="+mj-ea"/>
              <a:cs typeface="+mj-cs"/>
            </a:endParaRPr>
          </a:p>
        </p:txBody>
      </p:sp>
      <p:sp>
        <p:nvSpPr>
          <p:cNvPr id="32" name="Oval 31"/>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ipart_4puzzlepieces"/>
          <p:cNvSpPr>
            <a:spLocks/>
          </p:cNvSpPr>
          <p:nvPr/>
        </p:nvSpPr>
        <p:spPr bwMode="gray">
          <a:xfrm>
            <a:off x="4703721" y="1291398"/>
            <a:ext cx="3274463" cy="2663493"/>
          </a:xfrm>
          <a:custGeom>
            <a:avLst/>
            <a:gdLst>
              <a:gd name="T0" fmla="*/ 2147483647 w 499"/>
              <a:gd name="T1" fmla="*/ 0 h 500"/>
              <a:gd name="T2" fmla="*/ 2147483647 w 499"/>
              <a:gd name="T3" fmla="*/ 0 h 500"/>
              <a:gd name="T4" fmla="*/ 2147483647 w 499"/>
              <a:gd name="T5" fmla="*/ 2147483647 h 500"/>
              <a:gd name="T6" fmla="*/ 2147483647 w 499"/>
              <a:gd name="T7" fmla="*/ 2147483647 h 500"/>
              <a:gd name="T8" fmla="*/ 2147483647 w 499"/>
              <a:gd name="T9" fmla="*/ 2147483647 h 500"/>
              <a:gd name="T10" fmla="*/ 2147483647 w 499"/>
              <a:gd name="T11" fmla="*/ 2147483647 h 500"/>
              <a:gd name="T12" fmla="*/ 0 w 499"/>
              <a:gd name="T13" fmla="*/ 2147483647 h 500"/>
              <a:gd name="T14" fmla="*/ 0 w 499"/>
              <a:gd name="T15" fmla="*/ 2147483647 h 500"/>
              <a:gd name="T16" fmla="*/ 2147483647 w 499"/>
              <a:gd name="T17" fmla="*/ 2147483647 h 500"/>
              <a:gd name="T18" fmla="*/ 2147483647 w 499"/>
              <a:gd name="T19" fmla="*/ 2147483647 h 500"/>
              <a:gd name="T20" fmla="*/ 2147483647 w 499"/>
              <a:gd name="T21" fmla="*/ 2147483647 h 500"/>
              <a:gd name="T22" fmla="*/ 2147483647 w 499"/>
              <a:gd name="T23" fmla="*/ 2147483647 h 500"/>
              <a:gd name="T24" fmla="*/ 2147483647 w 499"/>
              <a:gd name="T25" fmla="*/ 2147483647 h 500"/>
              <a:gd name="T26" fmla="*/ 2147483647 w 499"/>
              <a:gd name="T27" fmla="*/ 2147483647 h 500"/>
              <a:gd name="T28" fmla="*/ 2147483647 w 499"/>
              <a:gd name="T29" fmla="*/ 2147483647 h 500"/>
              <a:gd name="T30" fmla="*/ 2147483647 w 499"/>
              <a:gd name="T31" fmla="*/ 2147483647 h 500"/>
              <a:gd name="T32" fmla="*/ 2147483647 w 499"/>
              <a:gd name="T33" fmla="*/ 2147483647 h 500"/>
              <a:gd name="T34" fmla="*/ 2147483647 w 499"/>
              <a:gd name="T35" fmla="*/ 2147483647 h 500"/>
              <a:gd name="T36" fmla="*/ 2147483647 w 499"/>
              <a:gd name="T37" fmla="*/ 2147483647 h 500"/>
              <a:gd name="T38" fmla="*/ 2147483647 w 499"/>
              <a:gd name="T39" fmla="*/ 2147483647 h 500"/>
              <a:gd name="T40" fmla="*/ 2147483647 w 499"/>
              <a:gd name="T41" fmla="*/ 2147483647 h 500"/>
              <a:gd name="T42" fmla="*/ 2147483647 w 499"/>
              <a:gd name="T43" fmla="*/ 2147483647 h 500"/>
              <a:gd name="T44" fmla="*/ 2147483647 w 499"/>
              <a:gd name="T45" fmla="*/ 2147483647 h 500"/>
              <a:gd name="T46" fmla="*/ 2147483647 w 499"/>
              <a:gd name="T47" fmla="*/ 2147483647 h 500"/>
              <a:gd name="T48" fmla="*/ 2147483647 w 499"/>
              <a:gd name="T49" fmla="*/ 2147483647 h 500"/>
              <a:gd name="T50" fmla="*/ 2147483647 w 499"/>
              <a:gd name="T51" fmla="*/ 2147483647 h 500"/>
              <a:gd name="T52" fmla="*/ 2147483647 w 499"/>
              <a:gd name="T53" fmla="*/ 2147483647 h 500"/>
              <a:gd name="T54" fmla="*/ 2147483647 w 499"/>
              <a:gd name="T55" fmla="*/ 2147483647 h 500"/>
              <a:gd name="T56" fmla="*/ 2147483647 w 499"/>
              <a:gd name="T57" fmla="*/ 2147483647 h 500"/>
              <a:gd name="T58" fmla="*/ 2147483647 w 499"/>
              <a:gd name="T59" fmla="*/ 2147483647 h 500"/>
              <a:gd name="T60" fmla="*/ 2147483647 w 499"/>
              <a:gd name="T61" fmla="*/ 2147483647 h 500"/>
              <a:gd name="T62" fmla="*/ 2147483647 w 499"/>
              <a:gd name="T63" fmla="*/ 2147483647 h 500"/>
              <a:gd name="T64" fmla="*/ 2147483647 w 499"/>
              <a:gd name="T65" fmla="*/ 2147483647 h 500"/>
              <a:gd name="T66" fmla="*/ 2147483647 w 499"/>
              <a:gd name="T67" fmla="*/ 2147483647 h 500"/>
              <a:gd name="T68" fmla="*/ 2147483647 w 499"/>
              <a:gd name="T69" fmla="*/ 2147483647 h 500"/>
              <a:gd name="T70" fmla="*/ 2147483647 w 499"/>
              <a:gd name="T71" fmla="*/ 2147483647 h 500"/>
              <a:gd name="T72" fmla="*/ 2147483647 w 499"/>
              <a:gd name="T73" fmla="*/ 2147483647 h 500"/>
              <a:gd name="T74" fmla="*/ 2147483647 w 499"/>
              <a:gd name="T75" fmla="*/ 0 h 5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9"/>
              <a:gd name="T115" fmla="*/ 0 h 500"/>
              <a:gd name="T116" fmla="*/ 499 w 499"/>
              <a:gd name="T117" fmla="*/ 500 h 5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9" h="500">
                <a:moveTo>
                  <a:pt x="499" y="0"/>
                </a:moveTo>
                <a:cubicBezTo>
                  <a:pt x="13" y="0"/>
                  <a:pt x="13" y="0"/>
                  <a:pt x="13" y="0"/>
                </a:cubicBezTo>
                <a:cubicBezTo>
                  <a:pt x="13" y="2"/>
                  <a:pt x="13" y="3"/>
                  <a:pt x="13" y="5"/>
                </a:cubicBezTo>
                <a:cubicBezTo>
                  <a:pt x="11" y="13"/>
                  <a:pt x="10" y="22"/>
                  <a:pt x="9" y="30"/>
                </a:cubicBezTo>
                <a:cubicBezTo>
                  <a:pt x="6" y="49"/>
                  <a:pt x="4" y="68"/>
                  <a:pt x="2" y="86"/>
                </a:cubicBezTo>
                <a:cubicBezTo>
                  <a:pt x="2" y="90"/>
                  <a:pt x="2" y="93"/>
                  <a:pt x="1" y="97"/>
                </a:cubicBezTo>
                <a:cubicBezTo>
                  <a:pt x="1" y="109"/>
                  <a:pt x="0" y="121"/>
                  <a:pt x="0" y="134"/>
                </a:cubicBezTo>
                <a:cubicBezTo>
                  <a:pt x="0" y="135"/>
                  <a:pt x="0" y="136"/>
                  <a:pt x="0" y="137"/>
                </a:cubicBezTo>
                <a:cubicBezTo>
                  <a:pt x="0" y="153"/>
                  <a:pt x="7" y="162"/>
                  <a:pt x="20" y="170"/>
                </a:cubicBezTo>
                <a:cubicBezTo>
                  <a:pt x="32" y="177"/>
                  <a:pt x="47" y="179"/>
                  <a:pt x="60" y="179"/>
                </a:cubicBezTo>
                <a:cubicBezTo>
                  <a:pt x="79" y="178"/>
                  <a:pt x="90" y="170"/>
                  <a:pt x="105" y="160"/>
                </a:cubicBezTo>
                <a:cubicBezTo>
                  <a:pt x="148" y="131"/>
                  <a:pt x="205" y="178"/>
                  <a:pt x="198" y="226"/>
                </a:cubicBezTo>
                <a:cubicBezTo>
                  <a:pt x="195" y="249"/>
                  <a:pt x="177" y="264"/>
                  <a:pt x="155" y="271"/>
                </a:cubicBezTo>
                <a:cubicBezTo>
                  <a:pt x="145" y="274"/>
                  <a:pt x="135" y="276"/>
                  <a:pt x="124" y="272"/>
                </a:cubicBezTo>
                <a:cubicBezTo>
                  <a:pt x="111" y="269"/>
                  <a:pt x="104" y="261"/>
                  <a:pt x="95" y="252"/>
                </a:cubicBezTo>
                <a:cubicBezTo>
                  <a:pt x="76" y="234"/>
                  <a:pt x="49" y="240"/>
                  <a:pt x="30" y="255"/>
                </a:cubicBezTo>
                <a:cubicBezTo>
                  <a:pt x="19" y="263"/>
                  <a:pt x="12" y="273"/>
                  <a:pt x="8" y="285"/>
                </a:cubicBezTo>
                <a:cubicBezTo>
                  <a:pt x="5" y="293"/>
                  <a:pt x="4" y="302"/>
                  <a:pt x="5" y="312"/>
                </a:cubicBezTo>
                <a:cubicBezTo>
                  <a:pt x="5" y="313"/>
                  <a:pt x="5" y="313"/>
                  <a:pt x="5" y="314"/>
                </a:cubicBezTo>
                <a:cubicBezTo>
                  <a:pt x="6" y="343"/>
                  <a:pt x="14" y="372"/>
                  <a:pt x="19" y="401"/>
                </a:cubicBezTo>
                <a:cubicBezTo>
                  <a:pt x="21" y="415"/>
                  <a:pt x="22" y="430"/>
                  <a:pt x="22" y="445"/>
                </a:cubicBezTo>
                <a:cubicBezTo>
                  <a:pt x="22" y="449"/>
                  <a:pt x="22" y="453"/>
                  <a:pt x="22" y="457"/>
                </a:cubicBezTo>
                <a:cubicBezTo>
                  <a:pt x="21" y="461"/>
                  <a:pt x="21" y="466"/>
                  <a:pt x="19" y="470"/>
                </a:cubicBezTo>
                <a:cubicBezTo>
                  <a:pt x="18" y="473"/>
                  <a:pt x="16" y="476"/>
                  <a:pt x="15" y="478"/>
                </a:cubicBezTo>
                <a:cubicBezTo>
                  <a:pt x="62" y="470"/>
                  <a:pt x="116" y="454"/>
                  <a:pt x="163" y="471"/>
                </a:cubicBezTo>
                <a:cubicBezTo>
                  <a:pt x="184" y="479"/>
                  <a:pt x="215" y="487"/>
                  <a:pt x="229" y="463"/>
                </a:cubicBezTo>
                <a:cubicBezTo>
                  <a:pt x="237" y="449"/>
                  <a:pt x="231" y="435"/>
                  <a:pt x="222" y="423"/>
                </a:cubicBezTo>
                <a:cubicBezTo>
                  <a:pt x="215" y="412"/>
                  <a:pt x="207" y="402"/>
                  <a:pt x="203" y="392"/>
                </a:cubicBezTo>
                <a:cubicBezTo>
                  <a:pt x="202" y="390"/>
                  <a:pt x="201" y="387"/>
                  <a:pt x="200" y="384"/>
                </a:cubicBezTo>
                <a:cubicBezTo>
                  <a:pt x="194" y="361"/>
                  <a:pt x="196" y="334"/>
                  <a:pt x="213" y="316"/>
                </a:cubicBezTo>
                <a:cubicBezTo>
                  <a:pt x="232" y="296"/>
                  <a:pt x="264" y="295"/>
                  <a:pt x="289" y="302"/>
                </a:cubicBezTo>
                <a:cubicBezTo>
                  <a:pt x="315" y="309"/>
                  <a:pt x="335" y="328"/>
                  <a:pt x="337" y="357"/>
                </a:cubicBezTo>
                <a:cubicBezTo>
                  <a:pt x="338" y="370"/>
                  <a:pt x="334" y="386"/>
                  <a:pt x="327" y="397"/>
                </a:cubicBezTo>
                <a:cubicBezTo>
                  <a:pt x="320" y="411"/>
                  <a:pt x="307" y="421"/>
                  <a:pt x="299" y="434"/>
                </a:cubicBezTo>
                <a:cubicBezTo>
                  <a:pt x="268" y="488"/>
                  <a:pt x="416" y="500"/>
                  <a:pt x="445" y="499"/>
                </a:cubicBezTo>
                <a:cubicBezTo>
                  <a:pt x="460" y="497"/>
                  <a:pt x="475" y="494"/>
                  <a:pt x="490" y="489"/>
                </a:cubicBezTo>
                <a:cubicBezTo>
                  <a:pt x="493" y="488"/>
                  <a:pt x="496" y="487"/>
                  <a:pt x="499" y="485"/>
                </a:cubicBezTo>
                <a:lnTo>
                  <a:pt x="499" y="0"/>
                </a:lnTo>
                <a:close/>
              </a:path>
            </a:pathLst>
          </a:custGeom>
          <a:solidFill>
            <a:srgbClr val="ACC6D0"/>
          </a:solidFill>
          <a:ln w="9525" cap="flat" cmpd="sng">
            <a:solidFill>
              <a:srgbClr val="ACC6D0"/>
            </a:solidFill>
            <a:prstDash val="solid"/>
            <a:round/>
            <a:headEnd type="none" w="med" len="med"/>
            <a:tailEnd type="none" w="med" len="med"/>
          </a:ln>
        </p:spPr>
        <p:txBody>
          <a:bodyPr/>
          <a:lstStyle/>
          <a:p>
            <a:endParaRPr lang="en-US">
              <a:solidFill>
                <a:srgbClr val="000000"/>
              </a:solidFill>
              <a:latin typeface="Arial" pitchFamily="34" charset="0"/>
              <a:cs typeface="Arial" pitchFamily="34" charset="0"/>
            </a:endParaRPr>
          </a:p>
        </p:txBody>
      </p:sp>
      <p:sp>
        <p:nvSpPr>
          <p:cNvPr id="5" name="clipart_4puzzlepieces"/>
          <p:cNvSpPr>
            <a:spLocks/>
          </p:cNvSpPr>
          <p:nvPr/>
        </p:nvSpPr>
        <p:spPr bwMode="gray">
          <a:xfrm>
            <a:off x="3655902" y="2861076"/>
            <a:ext cx="4324294" cy="3389695"/>
          </a:xfrm>
          <a:custGeom>
            <a:avLst/>
            <a:gdLst>
              <a:gd name="T0" fmla="*/ 2147483647 w 659"/>
              <a:gd name="T1" fmla="*/ 2147483647 h 636"/>
              <a:gd name="T2" fmla="*/ 2147483647 w 659"/>
              <a:gd name="T3" fmla="*/ 2147483647 h 636"/>
              <a:gd name="T4" fmla="*/ 2147483647 w 659"/>
              <a:gd name="T5" fmla="*/ 2147483647 h 636"/>
              <a:gd name="T6" fmla="*/ 2147483647 w 659"/>
              <a:gd name="T7" fmla="*/ 2147483647 h 636"/>
              <a:gd name="T8" fmla="*/ 2147483647 w 659"/>
              <a:gd name="T9" fmla="*/ 2147483647 h 636"/>
              <a:gd name="T10" fmla="*/ 2147483647 w 659"/>
              <a:gd name="T11" fmla="*/ 2147483647 h 636"/>
              <a:gd name="T12" fmla="*/ 2147483647 w 659"/>
              <a:gd name="T13" fmla="*/ 2147483647 h 636"/>
              <a:gd name="T14" fmla="*/ 2147483647 w 659"/>
              <a:gd name="T15" fmla="*/ 2147483647 h 636"/>
              <a:gd name="T16" fmla="*/ 2147483647 w 659"/>
              <a:gd name="T17" fmla="*/ 2147483647 h 636"/>
              <a:gd name="T18" fmla="*/ 2147483647 w 659"/>
              <a:gd name="T19" fmla="*/ 2147483647 h 636"/>
              <a:gd name="T20" fmla="*/ 2147483647 w 659"/>
              <a:gd name="T21" fmla="*/ 2147483647 h 636"/>
              <a:gd name="T22" fmla="*/ 2147483647 w 659"/>
              <a:gd name="T23" fmla="*/ 2147483647 h 636"/>
              <a:gd name="T24" fmla="*/ 2147483647 w 659"/>
              <a:gd name="T25" fmla="*/ 2147483647 h 636"/>
              <a:gd name="T26" fmla="*/ 2147483647 w 659"/>
              <a:gd name="T27" fmla="*/ 2147483647 h 636"/>
              <a:gd name="T28" fmla="*/ 2147483647 w 659"/>
              <a:gd name="T29" fmla="*/ 2147483647 h 636"/>
              <a:gd name="T30" fmla="*/ 2147483647 w 659"/>
              <a:gd name="T31" fmla="*/ 2147483647 h 636"/>
              <a:gd name="T32" fmla="*/ 2147483647 w 659"/>
              <a:gd name="T33" fmla="*/ 2147483647 h 636"/>
              <a:gd name="T34" fmla="*/ 2147483647 w 659"/>
              <a:gd name="T35" fmla="*/ 2147483647 h 636"/>
              <a:gd name="T36" fmla="*/ 2147483647 w 659"/>
              <a:gd name="T37" fmla="*/ 2147483647 h 636"/>
              <a:gd name="T38" fmla="*/ 2147483647 w 659"/>
              <a:gd name="T39" fmla="*/ 2147483647 h 636"/>
              <a:gd name="T40" fmla="*/ 2147483647 w 659"/>
              <a:gd name="T41" fmla="*/ 2147483647 h 636"/>
              <a:gd name="T42" fmla="*/ 2147483647 w 659"/>
              <a:gd name="T43" fmla="*/ 2147483647 h 636"/>
              <a:gd name="T44" fmla="*/ 2147483647 w 659"/>
              <a:gd name="T45" fmla="*/ 2147483647 h 636"/>
              <a:gd name="T46" fmla="*/ 2147483647 w 659"/>
              <a:gd name="T47" fmla="*/ 2147483647 h 636"/>
              <a:gd name="T48" fmla="*/ 2147483647 w 659"/>
              <a:gd name="T49" fmla="*/ 2147483647 h 636"/>
              <a:gd name="T50" fmla="*/ 2147483647 w 659"/>
              <a:gd name="T51" fmla="*/ 2147483647 h 636"/>
              <a:gd name="T52" fmla="*/ 2147483647 w 659"/>
              <a:gd name="T53" fmla="*/ 2147483647 h 636"/>
              <a:gd name="T54" fmla="*/ 2147483647 w 659"/>
              <a:gd name="T55" fmla="*/ 2147483647 h 636"/>
              <a:gd name="T56" fmla="*/ 2147483647 w 659"/>
              <a:gd name="T57" fmla="*/ 2147483647 h 636"/>
              <a:gd name="T58" fmla="*/ 2147483647 w 659"/>
              <a:gd name="T59" fmla="*/ 2147483647 h 636"/>
              <a:gd name="T60" fmla="*/ 2147483647 w 659"/>
              <a:gd name="T61" fmla="*/ 2147483647 h 636"/>
              <a:gd name="T62" fmla="*/ 2147483647 w 659"/>
              <a:gd name="T63" fmla="*/ 2147483647 h 6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636"/>
              <a:gd name="T98" fmla="*/ 659 w 659"/>
              <a:gd name="T99" fmla="*/ 636 h 6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636">
                <a:moveTo>
                  <a:pt x="52" y="476"/>
                </a:moveTo>
                <a:cubicBezTo>
                  <a:pt x="84" y="480"/>
                  <a:pt x="111" y="462"/>
                  <a:pt x="142" y="459"/>
                </a:cubicBezTo>
                <a:cubicBezTo>
                  <a:pt x="164" y="457"/>
                  <a:pt x="172" y="484"/>
                  <a:pt x="177" y="502"/>
                </a:cubicBezTo>
                <a:cubicBezTo>
                  <a:pt x="186" y="532"/>
                  <a:pt x="188" y="564"/>
                  <a:pt x="185" y="596"/>
                </a:cubicBezTo>
                <a:cubicBezTo>
                  <a:pt x="184" y="609"/>
                  <a:pt x="181" y="623"/>
                  <a:pt x="177" y="636"/>
                </a:cubicBezTo>
                <a:cubicBezTo>
                  <a:pt x="659" y="636"/>
                  <a:pt x="659" y="636"/>
                  <a:pt x="659" y="636"/>
                </a:cubicBezTo>
                <a:cubicBezTo>
                  <a:pt x="659" y="190"/>
                  <a:pt x="659" y="190"/>
                  <a:pt x="659" y="190"/>
                </a:cubicBezTo>
                <a:cubicBezTo>
                  <a:pt x="655" y="191"/>
                  <a:pt x="652" y="193"/>
                  <a:pt x="648" y="194"/>
                </a:cubicBezTo>
                <a:cubicBezTo>
                  <a:pt x="633" y="199"/>
                  <a:pt x="618" y="202"/>
                  <a:pt x="603" y="204"/>
                </a:cubicBezTo>
                <a:cubicBezTo>
                  <a:pt x="574" y="205"/>
                  <a:pt x="426" y="193"/>
                  <a:pt x="457" y="139"/>
                </a:cubicBezTo>
                <a:cubicBezTo>
                  <a:pt x="465" y="126"/>
                  <a:pt x="478" y="116"/>
                  <a:pt x="485" y="102"/>
                </a:cubicBezTo>
                <a:cubicBezTo>
                  <a:pt x="492" y="91"/>
                  <a:pt x="496" y="75"/>
                  <a:pt x="495" y="62"/>
                </a:cubicBezTo>
                <a:cubicBezTo>
                  <a:pt x="493" y="33"/>
                  <a:pt x="473" y="14"/>
                  <a:pt x="447" y="7"/>
                </a:cubicBezTo>
                <a:cubicBezTo>
                  <a:pt x="422" y="0"/>
                  <a:pt x="390" y="1"/>
                  <a:pt x="371" y="21"/>
                </a:cubicBezTo>
                <a:cubicBezTo>
                  <a:pt x="354" y="39"/>
                  <a:pt x="352" y="66"/>
                  <a:pt x="358" y="89"/>
                </a:cubicBezTo>
                <a:cubicBezTo>
                  <a:pt x="362" y="99"/>
                  <a:pt x="367" y="109"/>
                  <a:pt x="373" y="117"/>
                </a:cubicBezTo>
                <a:cubicBezTo>
                  <a:pt x="376" y="120"/>
                  <a:pt x="378" y="124"/>
                  <a:pt x="380" y="128"/>
                </a:cubicBezTo>
                <a:cubicBezTo>
                  <a:pt x="389" y="140"/>
                  <a:pt x="395" y="154"/>
                  <a:pt x="387" y="168"/>
                </a:cubicBezTo>
                <a:cubicBezTo>
                  <a:pt x="373" y="192"/>
                  <a:pt x="342" y="184"/>
                  <a:pt x="321" y="176"/>
                </a:cubicBezTo>
                <a:cubicBezTo>
                  <a:pt x="274" y="159"/>
                  <a:pt x="220" y="175"/>
                  <a:pt x="173" y="183"/>
                </a:cubicBezTo>
                <a:cubicBezTo>
                  <a:pt x="174" y="181"/>
                  <a:pt x="176" y="178"/>
                  <a:pt x="177" y="175"/>
                </a:cubicBezTo>
                <a:cubicBezTo>
                  <a:pt x="174" y="176"/>
                  <a:pt x="172" y="177"/>
                  <a:pt x="170" y="179"/>
                </a:cubicBezTo>
                <a:cubicBezTo>
                  <a:pt x="168" y="180"/>
                  <a:pt x="167" y="181"/>
                  <a:pt x="167" y="183"/>
                </a:cubicBezTo>
                <a:cubicBezTo>
                  <a:pt x="168" y="182"/>
                  <a:pt x="170" y="181"/>
                  <a:pt x="171" y="179"/>
                </a:cubicBezTo>
                <a:cubicBezTo>
                  <a:pt x="171" y="179"/>
                  <a:pt x="172" y="179"/>
                  <a:pt x="172" y="179"/>
                </a:cubicBezTo>
                <a:cubicBezTo>
                  <a:pt x="167" y="193"/>
                  <a:pt x="170" y="208"/>
                  <a:pt x="171" y="222"/>
                </a:cubicBezTo>
                <a:cubicBezTo>
                  <a:pt x="173" y="239"/>
                  <a:pt x="175" y="257"/>
                  <a:pt x="177" y="274"/>
                </a:cubicBezTo>
                <a:cubicBezTo>
                  <a:pt x="180" y="302"/>
                  <a:pt x="186" y="335"/>
                  <a:pt x="180" y="363"/>
                </a:cubicBezTo>
                <a:cubicBezTo>
                  <a:pt x="174" y="394"/>
                  <a:pt x="146" y="399"/>
                  <a:pt x="120" y="386"/>
                </a:cubicBezTo>
                <a:cubicBezTo>
                  <a:pt x="97" y="375"/>
                  <a:pt x="74" y="356"/>
                  <a:pt x="47" y="363"/>
                </a:cubicBezTo>
                <a:cubicBezTo>
                  <a:pt x="21" y="369"/>
                  <a:pt x="0" y="396"/>
                  <a:pt x="2" y="423"/>
                </a:cubicBezTo>
                <a:cubicBezTo>
                  <a:pt x="4" y="451"/>
                  <a:pt x="25" y="472"/>
                  <a:pt x="52" y="476"/>
                </a:cubicBezTo>
                <a:close/>
              </a:path>
            </a:pathLst>
          </a:custGeom>
          <a:solidFill>
            <a:srgbClr val="002060">
              <a:alpha val="62000"/>
            </a:srgbClr>
          </a:solidFill>
          <a:ln w="9525">
            <a:solidFill>
              <a:srgbClr val="79A2B3"/>
            </a:solidFill>
            <a:round/>
            <a:headEnd/>
            <a:tailEnd/>
          </a:ln>
        </p:spPr>
        <p:txBody>
          <a:bodyPr/>
          <a:lstStyle/>
          <a:p>
            <a:endParaRPr lang="en-US">
              <a:solidFill>
                <a:srgbClr val="000000"/>
              </a:solidFill>
              <a:latin typeface="Arial" pitchFamily="34" charset="0"/>
              <a:cs typeface="Arial" pitchFamily="34" charset="0"/>
            </a:endParaRPr>
          </a:p>
        </p:txBody>
      </p:sp>
      <p:sp>
        <p:nvSpPr>
          <p:cNvPr id="6" name="clipart_4puzzlepieces"/>
          <p:cNvSpPr>
            <a:spLocks/>
          </p:cNvSpPr>
          <p:nvPr/>
        </p:nvSpPr>
        <p:spPr bwMode="gray">
          <a:xfrm>
            <a:off x="1661786" y="2797929"/>
            <a:ext cx="3227249" cy="3457354"/>
          </a:xfrm>
          <a:custGeom>
            <a:avLst/>
            <a:gdLst>
              <a:gd name="T0" fmla="*/ 2147483647 w 492"/>
              <a:gd name="T1" fmla="*/ 2147483647 h 649"/>
              <a:gd name="T2" fmla="*/ 2147483647 w 492"/>
              <a:gd name="T3" fmla="*/ 2147483647 h 649"/>
              <a:gd name="T4" fmla="*/ 2147483647 w 492"/>
              <a:gd name="T5" fmla="*/ 2147483647 h 649"/>
              <a:gd name="T6" fmla="*/ 2147483647 w 492"/>
              <a:gd name="T7" fmla="*/ 2147483647 h 649"/>
              <a:gd name="T8" fmla="*/ 2147483647 w 492"/>
              <a:gd name="T9" fmla="*/ 2147483647 h 649"/>
              <a:gd name="T10" fmla="*/ 2147483647 w 492"/>
              <a:gd name="T11" fmla="*/ 2147483647 h 649"/>
              <a:gd name="T12" fmla="*/ 2147483647 w 492"/>
              <a:gd name="T13" fmla="*/ 2147483647 h 649"/>
              <a:gd name="T14" fmla="*/ 2147483647 w 492"/>
              <a:gd name="T15" fmla="*/ 2147483647 h 649"/>
              <a:gd name="T16" fmla="*/ 2147483647 w 492"/>
              <a:gd name="T17" fmla="*/ 2147483647 h 649"/>
              <a:gd name="T18" fmla="*/ 2147483647 w 492"/>
              <a:gd name="T19" fmla="*/ 2147483647 h 649"/>
              <a:gd name="T20" fmla="*/ 2147483647 w 492"/>
              <a:gd name="T21" fmla="*/ 2147483647 h 649"/>
              <a:gd name="T22" fmla="*/ 2147483647 w 492"/>
              <a:gd name="T23" fmla="*/ 2147483647 h 649"/>
              <a:gd name="T24" fmla="*/ 2147483647 w 492"/>
              <a:gd name="T25" fmla="*/ 2147483647 h 649"/>
              <a:gd name="T26" fmla="*/ 2147483647 w 492"/>
              <a:gd name="T27" fmla="*/ 2147483647 h 649"/>
              <a:gd name="T28" fmla="*/ 2147483647 w 492"/>
              <a:gd name="T29" fmla="*/ 2147483647 h 649"/>
              <a:gd name="T30" fmla="*/ 2147483647 w 492"/>
              <a:gd name="T31" fmla="*/ 2147483647 h 649"/>
              <a:gd name="T32" fmla="*/ 2147483647 w 492"/>
              <a:gd name="T33" fmla="*/ 2147483647 h 649"/>
              <a:gd name="T34" fmla="*/ 2147483647 w 492"/>
              <a:gd name="T35" fmla="*/ 2147483647 h 649"/>
              <a:gd name="T36" fmla="*/ 2147483647 w 492"/>
              <a:gd name="T37" fmla="*/ 2147483647 h 649"/>
              <a:gd name="T38" fmla="*/ 2147483647 w 492"/>
              <a:gd name="T39" fmla="*/ 2147483647 h 649"/>
              <a:gd name="T40" fmla="*/ 2147483647 w 492"/>
              <a:gd name="T41" fmla="*/ 2147483647 h 649"/>
              <a:gd name="T42" fmla="*/ 2147483647 w 492"/>
              <a:gd name="T43" fmla="*/ 2147483647 h 649"/>
              <a:gd name="T44" fmla="*/ 2147483647 w 492"/>
              <a:gd name="T45" fmla="*/ 2147483647 h 649"/>
              <a:gd name="T46" fmla="*/ 2147483647 w 492"/>
              <a:gd name="T47" fmla="*/ 2147483647 h 649"/>
              <a:gd name="T48" fmla="*/ 2147483647 w 492"/>
              <a:gd name="T49" fmla="*/ 2147483647 h 649"/>
              <a:gd name="T50" fmla="*/ 2147483647 w 492"/>
              <a:gd name="T51" fmla="*/ 2147483647 h 649"/>
              <a:gd name="T52" fmla="*/ 2147483647 w 492"/>
              <a:gd name="T53" fmla="*/ 2147483647 h 649"/>
              <a:gd name="T54" fmla="*/ 2147483647 w 492"/>
              <a:gd name="T55" fmla="*/ 2147483647 h 649"/>
              <a:gd name="T56" fmla="*/ 0 w 492"/>
              <a:gd name="T57" fmla="*/ 2147483647 h 649"/>
              <a:gd name="T58" fmla="*/ 0 w 492"/>
              <a:gd name="T59" fmla="*/ 2147483647 h 649"/>
              <a:gd name="T60" fmla="*/ 2147483647 w 492"/>
              <a:gd name="T61" fmla="*/ 2147483647 h 649"/>
              <a:gd name="T62" fmla="*/ 2147483647 w 492"/>
              <a:gd name="T63" fmla="*/ 2147483647 h 649"/>
              <a:gd name="T64" fmla="*/ 2147483647 w 492"/>
              <a:gd name="T65" fmla="*/ 2147483647 h 6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2"/>
              <a:gd name="T100" fmla="*/ 0 h 649"/>
              <a:gd name="T101" fmla="*/ 492 w 492"/>
              <a:gd name="T102" fmla="*/ 649 h 6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2" h="649">
                <a:moveTo>
                  <a:pt x="481" y="514"/>
                </a:moveTo>
                <a:cubicBezTo>
                  <a:pt x="476" y="496"/>
                  <a:pt x="468" y="469"/>
                  <a:pt x="446" y="471"/>
                </a:cubicBezTo>
                <a:cubicBezTo>
                  <a:pt x="415" y="474"/>
                  <a:pt x="388" y="492"/>
                  <a:pt x="356" y="488"/>
                </a:cubicBezTo>
                <a:cubicBezTo>
                  <a:pt x="329" y="484"/>
                  <a:pt x="308" y="463"/>
                  <a:pt x="306" y="435"/>
                </a:cubicBezTo>
                <a:cubicBezTo>
                  <a:pt x="304" y="408"/>
                  <a:pt x="325" y="381"/>
                  <a:pt x="351" y="375"/>
                </a:cubicBezTo>
                <a:cubicBezTo>
                  <a:pt x="378" y="368"/>
                  <a:pt x="401" y="387"/>
                  <a:pt x="424" y="398"/>
                </a:cubicBezTo>
                <a:cubicBezTo>
                  <a:pt x="450" y="411"/>
                  <a:pt x="478" y="406"/>
                  <a:pt x="484" y="375"/>
                </a:cubicBezTo>
                <a:cubicBezTo>
                  <a:pt x="490" y="347"/>
                  <a:pt x="484" y="314"/>
                  <a:pt x="481" y="286"/>
                </a:cubicBezTo>
                <a:cubicBezTo>
                  <a:pt x="479" y="269"/>
                  <a:pt x="477" y="251"/>
                  <a:pt x="475" y="234"/>
                </a:cubicBezTo>
                <a:cubicBezTo>
                  <a:pt x="474" y="220"/>
                  <a:pt x="471" y="205"/>
                  <a:pt x="476" y="191"/>
                </a:cubicBezTo>
                <a:cubicBezTo>
                  <a:pt x="476" y="191"/>
                  <a:pt x="475" y="191"/>
                  <a:pt x="475" y="191"/>
                </a:cubicBezTo>
                <a:cubicBezTo>
                  <a:pt x="474" y="193"/>
                  <a:pt x="472" y="194"/>
                  <a:pt x="471" y="195"/>
                </a:cubicBezTo>
                <a:cubicBezTo>
                  <a:pt x="463" y="200"/>
                  <a:pt x="453" y="203"/>
                  <a:pt x="445" y="205"/>
                </a:cubicBezTo>
                <a:cubicBezTo>
                  <a:pt x="445" y="205"/>
                  <a:pt x="445" y="205"/>
                  <a:pt x="445" y="205"/>
                </a:cubicBezTo>
                <a:cubicBezTo>
                  <a:pt x="445" y="205"/>
                  <a:pt x="445" y="205"/>
                  <a:pt x="445" y="205"/>
                </a:cubicBezTo>
                <a:cubicBezTo>
                  <a:pt x="444" y="205"/>
                  <a:pt x="444" y="205"/>
                  <a:pt x="444" y="205"/>
                </a:cubicBezTo>
                <a:cubicBezTo>
                  <a:pt x="429" y="209"/>
                  <a:pt x="414" y="211"/>
                  <a:pt x="399" y="213"/>
                </a:cubicBezTo>
                <a:cubicBezTo>
                  <a:pt x="367" y="215"/>
                  <a:pt x="334" y="212"/>
                  <a:pt x="303" y="203"/>
                </a:cubicBezTo>
                <a:cubicBezTo>
                  <a:pt x="285" y="197"/>
                  <a:pt x="254" y="183"/>
                  <a:pt x="262" y="159"/>
                </a:cubicBezTo>
                <a:cubicBezTo>
                  <a:pt x="270" y="131"/>
                  <a:pt x="302" y="119"/>
                  <a:pt x="308" y="91"/>
                </a:cubicBezTo>
                <a:cubicBezTo>
                  <a:pt x="313" y="67"/>
                  <a:pt x="306" y="43"/>
                  <a:pt x="289" y="25"/>
                </a:cubicBezTo>
                <a:cubicBezTo>
                  <a:pt x="272" y="7"/>
                  <a:pt x="246" y="0"/>
                  <a:pt x="221" y="5"/>
                </a:cubicBezTo>
                <a:cubicBezTo>
                  <a:pt x="193" y="12"/>
                  <a:pt x="171" y="33"/>
                  <a:pt x="161" y="61"/>
                </a:cubicBezTo>
                <a:cubicBezTo>
                  <a:pt x="150" y="93"/>
                  <a:pt x="174" y="111"/>
                  <a:pt x="190" y="135"/>
                </a:cubicBezTo>
                <a:cubicBezTo>
                  <a:pt x="197" y="146"/>
                  <a:pt x="204" y="163"/>
                  <a:pt x="199" y="176"/>
                </a:cubicBezTo>
                <a:cubicBezTo>
                  <a:pt x="195" y="188"/>
                  <a:pt x="181" y="191"/>
                  <a:pt x="169" y="191"/>
                </a:cubicBezTo>
                <a:cubicBezTo>
                  <a:pt x="130" y="192"/>
                  <a:pt x="90" y="196"/>
                  <a:pt x="51" y="198"/>
                </a:cubicBezTo>
                <a:cubicBezTo>
                  <a:pt x="34" y="198"/>
                  <a:pt x="18" y="199"/>
                  <a:pt x="1" y="197"/>
                </a:cubicBezTo>
                <a:cubicBezTo>
                  <a:pt x="1" y="197"/>
                  <a:pt x="1" y="197"/>
                  <a:pt x="0" y="197"/>
                </a:cubicBezTo>
                <a:cubicBezTo>
                  <a:pt x="0" y="649"/>
                  <a:pt x="0" y="649"/>
                  <a:pt x="0" y="649"/>
                </a:cubicBezTo>
                <a:cubicBezTo>
                  <a:pt x="480" y="649"/>
                  <a:pt x="480" y="649"/>
                  <a:pt x="480" y="649"/>
                </a:cubicBezTo>
                <a:cubicBezTo>
                  <a:pt x="485" y="636"/>
                  <a:pt x="488" y="622"/>
                  <a:pt x="489" y="608"/>
                </a:cubicBezTo>
                <a:cubicBezTo>
                  <a:pt x="492" y="576"/>
                  <a:pt x="490" y="544"/>
                  <a:pt x="481" y="514"/>
                </a:cubicBezTo>
                <a:close/>
              </a:path>
            </a:pathLst>
          </a:custGeom>
          <a:solidFill>
            <a:srgbClr val="79A2B3"/>
          </a:solidFill>
          <a:ln w="9525">
            <a:solidFill>
              <a:srgbClr val="79A2B3"/>
            </a:solidFill>
            <a:round/>
            <a:headEnd/>
            <a:tailEnd/>
          </a:ln>
        </p:spPr>
        <p:txBody>
          <a:bodyPr/>
          <a:lstStyle/>
          <a:p>
            <a:endParaRPr lang="en-US">
              <a:solidFill>
                <a:srgbClr val="000000"/>
              </a:solidFill>
              <a:latin typeface="Arial" pitchFamily="34" charset="0"/>
              <a:cs typeface="Arial" pitchFamily="34" charset="0"/>
            </a:endParaRPr>
          </a:p>
        </p:txBody>
      </p:sp>
      <p:sp>
        <p:nvSpPr>
          <p:cNvPr id="7" name="clipart_4puzzlepieces"/>
          <p:cNvSpPr>
            <a:spLocks/>
          </p:cNvSpPr>
          <p:nvPr/>
        </p:nvSpPr>
        <p:spPr bwMode="gray">
          <a:xfrm>
            <a:off x="1662551" y="1295308"/>
            <a:ext cx="4393726" cy="2636431"/>
          </a:xfrm>
          <a:custGeom>
            <a:avLst/>
            <a:gdLst>
              <a:gd name="T0" fmla="*/ 2147483647 w 670"/>
              <a:gd name="T1" fmla="*/ 2147483647 h 495"/>
              <a:gd name="T2" fmla="*/ 2147483647 w 670"/>
              <a:gd name="T3" fmla="*/ 2147483647 h 495"/>
              <a:gd name="T4" fmla="*/ 2147483647 w 670"/>
              <a:gd name="T5" fmla="*/ 2147483647 h 495"/>
              <a:gd name="T6" fmla="*/ 2147483647 w 670"/>
              <a:gd name="T7" fmla="*/ 2147483647 h 495"/>
              <a:gd name="T8" fmla="*/ 2147483647 w 670"/>
              <a:gd name="T9" fmla="*/ 2147483647 h 495"/>
              <a:gd name="T10" fmla="*/ 2147483647 w 670"/>
              <a:gd name="T11" fmla="*/ 2147483647 h 495"/>
              <a:gd name="T12" fmla="*/ 2147483647 w 670"/>
              <a:gd name="T13" fmla="*/ 2147483647 h 495"/>
              <a:gd name="T14" fmla="*/ 2147483647 w 670"/>
              <a:gd name="T15" fmla="*/ 2147483647 h 495"/>
              <a:gd name="T16" fmla="*/ 2147483647 w 670"/>
              <a:gd name="T17" fmla="*/ 2147483647 h 495"/>
              <a:gd name="T18" fmla="*/ 2147483647 w 670"/>
              <a:gd name="T19" fmla="*/ 2147483647 h 495"/>
              <a:gd name="T20" fmla="*/ 2147483647 w 670"/>
              <a:gd name="T21" fmla="*/ 0 h 495"/>
              <a:gd name="T22" fmla="*/ 0 w 670"/>
              <a:gd name="T23" fmla="*/ 0 h 495"/>
              <a:gd name="T24" fmla="*/ 0 w 670"/>
              <a:gd name="T25" fmla="*/ 2147483647 h 495"/>
              <a:gd name="T26" fmla="*/ 2147483647 w 670"/>
              <a:gd name="T27" fmla="*/ 2147483647 h 495"/>
              <a:gd name="T28" fmla="*/ 2147483647 w 670"/>
              <a:gd name="T29" fmla="*/ 2147483647 h 495"/>
              <a:gd name="T30" fmla="*/ 2147483647 w 670"/>
              <a:gd name="T31" fmla="*/ 2147483647 h 495"/>
              <a:gd name="T32" fmla="*/ 2147483647 w 670"/>
              <a:gd name="T33" fmla="*/ 2147483647 h 495"/>
              <a:gd name="T34" fmla="*/ 2147483647 w 670"/>
              <a:gd name="T35" fmla="*/ 2147483647 h 495"/>
              <a:gd name="T36" fmla="*/ 2147483647 w 670"/>
              <a:gd name="T37" fmla="*/ 2147483647 h 495"/>
              <a:gd name="T38" fmla="*/ 2147483647 w 670"/>
              <a:gd name="T39" fmla="*/ 2147483647 h 495"/>
              <a:gd name="T40" fmla="*/ 2147483647 w 670"/>
              <a:gd name="T41" fmla="*/ 2147483647 h 495"/>
              <a:gd name="T42" fmla="*/ 2147483647 w 670"/>
              <a:gd name="T43" fmla="*/ 2147483647 h 495"/>
              <a:gd name="T44" fmla="*/ 2147483647 w 670"/>
              <a:gd name="T45" fmla="*/ 2147483647 h 495"/>
              <a:gd name="T46" fmla="*/ 2147483647 w 670"/>
              <a:gd name="T47" fmla="*/ 2147483647 h 495"/>
              <a:gd name="T48" fmla="*/ 2147483647 w 670"/>
              <a:gd name="T49" fmla="*/ 2147483647 h 495"/>
              <a:gd name="T50" fmla="*/ 2147483647 w 670"/>
              <a:gd name="T51" fmla="*/ 2147483647 h 495"/>
              <a:gd name="T52" fmla="*/ 2147483647 w 670"/>
              <a:gd name="T53" fmla="*/ 2147483647 h 495"/>
              <a:gd name="T54" fmla="*/ 2147483647 w 670"/>
              <a:gd name="T55" fmla="*/ 2147483647 h 495"/>
              <a:gd name="T56" fmla="*/ 2147483647 w 670"/>
              <a:gd name="T57" fmla="*/ 2147483647 h 495"/>
              <a:gd name="T58" fmla="*/ 2147483647 w 670"/>
              <a:gd name="T59" fmla="*/ 2147483647 h 495"/>
              <a:gd name="T60" fmla="*/ 2147483647 w 670"/>
              <a:gd name="T61" fmla="*/ 2147483647 h 495"/>
              <a:gd name="T62" fmla="*/ 2147483647 w 670"/>
              <a:gd name="T63" fmla="*/ 2147483647 h 495"/>
              <a:gd name="T64" fmla="*/ 2147483647 w 670"/>
              <a:gd name="T65" fmla="*/ 2147483647 h 495"/>
              <a:gd name="T66" fmla="*/ 2147483647 w 670"/>
              <a:gd name="T67" fmla="*/ 2147483647 h 495"/>
              <a:gd name="T68" fmla="*/ 2147483647 w 670"/>
              <a:gd name="T69" fmla="*/ 2147483647 h 495"/>
              <a:gd name="T70" fmla="*/ 2147483647 w 670"/>
              <a:gd name="T71" fmla="*/ 2147483647 h 495"/>
              <a:gd name="T72" fmla="*/ 2147483647 w 670"/>
              <a:gd name="T73" fmla="*/ 2147483647 h 495"/>
              <a:gd name="T74" fmla="*/ 2147483647 w 670"/>
              <a:gd name="T75" fmla="*/ 2147483647 h 495"/>
              <a:gd name="T76" fmla="*/ 2147483647 w 670"/>
              <a:gd name="T77" fmla="*/ 2147483647 h 495"/>
              <a:gd name="T78" fmla="*/ 2147483647 w 670"/>
              <a:gd name="T79" fmla="*/ 2147483647 h 495"/>
              <a:gd name="T80" fmla="*/ 2147483647 w 670"/>
              <a:gd name="T81" fmla="*/ 2147483647 h 495"/>
              <a:gd name="T82" fmla="*/ 2147483647 w 670"/>
              <a:gd name="T83" fmla="*/ 2147483647 h 495"/>
              <a:gd name="T84" fmla="*/ 2147483647 w 670"/>
              <a:gd name="T85" fmla="*/ 2147483647 h 4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70"/>
              <a:gd name="T130" fmla="*/ 0 h 495"/>
              <a:gd name="T131" fmla="*/ 670 w 670"/>
              <a:gd name="T132" fmla="*/ 495 h 4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70" h="495">
                <a:moveTo>
                  <a:pt x="570" y="157"/>
                </a:moveTo>
                <a:cubicBezTo>
                  <a:pt x="555" y="167"/>
                  <a:pt x="544" y="175"/>
                  <a:pt x="525" y="176"/>
                </a:cubicBezTo>
                <a:cubicBezTo>
                  <a:pt x="512" y="176"/>
                  <a:pt x="497" y="174"/>
                  <a:pt x="485" y="167"/>
                </a:cubicBezTo>
                <a:cubicBezTo>
                  <a:pt x="472" y="159"/>
                  <a:pt x="465" y="150"/>
                  <a:pt x="465" y="134"/>
                </a:cubicBezTo>
                <a:cubicBezTo>
                  <a:pt x="465" y="133"/>
                  <a:pt x="465" y="132"/>
                  <a:pt x="465" y="131"/>
                </a:cubicBezTo>
                <a:cubicBezTo>
                  <a:pt x="465" y="131"/>
                  <a:pt x="465" y="131"/>
                  <a:pt x="465" y="131"/>
                </a:cubicBezTo>
                <a:cubicBezTo>
                  <a:pt x="464" y="119"/>
                  <a:pt x="465" y="106"/>
                  <a:pt x="466" y="94"/>
                </a:cubicBezTo>
                <a:cubicBezTo>
                  <a:pt x="467" y="90"/>
                  <a:pt x="467" y="87"/>
                  <a:pt x="467" y="83"/>
                </a:cubicBezTo>
                <a:cubicBezTo>
                  <a:pt x="469" y="65"/>
                  <a:pt x="471" y="46"/>
                  <a:pt x="474" y="27"/>
                </a:cubicBezTo>
                <a:cubicBezTo>
                  <a:pt x="475" y="19"/>
                  <a:pt x="476" y="10"/>
                  <a:pt x="478" y="2"/>
                </a:cubicBezTo>
                <a:cubicBezTo>
                  <a:pt x="478" y="1"/>
                  <a:pt x="478" y="1"/>
                  <a:pt x="478" y="0"/>
                </a:cubicBezTo>
                <a:cubicBezTo>
                  <a:pt x="0" y="0"/>
                  <a:pt x="0" y="0"/>
                  <a:pt x="0" y="0"/>
                </a:cubicBezTo>
                <a:cubicBezTo>
                  <a:pt x="0" y="476"/>
                  <a:pt x="0" y="476"/>
                  <a:pt x="0" y="476"/>
                </a:cubicBezTo>
                <a:cubicBezTo>
                  <a:pt x="2" y="477"/>
                  <a:pt x="3" y="477"/>
                  <a:pt x="4" y="477"/>
                </a:cubicBezTo>
                <a:cubicBezTo>
                  <a:pt x="21" y="479"/>
                  <a:pt x="37" y="478"/>
                  <a:pt x="54" y="478"/>
                </a:cubicBezTo>
                <a:cubicBezTo>
                  <a:pt x="93" y="476"/>
                  <a:pt x="133" y="472"/>
                  <a:pt x="172" y="471"/>
                </a:cubicBezTo>
                <a:cubicBezTo>
                  <a:pt x="184" y="471"/>
                  <a:pt x="198" y="468"/>
                  <a:pt x="202" y="456"/>
                </a:cubicBezTo>
                <a:cubicBezTo>
                  <a:pt x="207" y="443"/>
                  <a:pt x="200" y="426"/>
                  <a:pt x="193" y="415"/>
                </a:cubicBezTo>
                <a:cubicBezTo>
                  <a:pt x="177" y="391"/>
                  <a:pt x="153" y="373"/>
                  <a:pt x="164" y="341"/>
                </a:cubicBezTo>
                <a:cubicBezTo>
                  <a:pt x="174" y="313"/>
                  <a:pt x="196" y="292"/>
                  <a:pt x="224" y="285"/>
                </a:cubicBezTo>
                <a:cubicBezTo>
                  <a:pt x="249" y="280"/>
                  <a:pt x="275" y="287"/>
                  <a:pt x="292" y="305"/>
                </a:cubicBezTo>
                <a:cubicBezTo>
                  <a:pt x="309" y="323"/>
                  <a:pt x="316" y="347"/>
                  <a:pt x="311" y="371"/>
                </a:cubicBezTo>
                <a:cubicBezTo>
                  <a:pt x="305" y="399"/>
                  <a:pt x="273" y="411"/>
                  <a:pt x="265" y="439"/>
                </a:cubicBezTo>
                <a:cubicBezTo>
                  <a:pt x="257" y="463"/>
                  <a:pt x="288" y="477"/>
                  <a:pt x="306" y="483"/>
                </a:cubicBezTo>
                <a:cubicBezTo>
                  <a:pt x="337" y="492"/>
                  <a:pt x="370" y="495"/>
                  <a:pt x="402" y="493"/>
                </a:cubicBezTo>
                <a:cubicBezTo>
                  <a:pt x="417" y="491"/>
                  <a:pt x="432" y="489"/>
                  <a:pt x="447" y="485"/>
                </a:cubicBezTo>
                <a:cubicBezTo>
                  <a:pt x="447" y="485"/>
                  <a:pt x="447" y="485"/>
                  <a:pt x="448" y="485"/>
                </a:cubicBezTo>
                <a:cubicBezTo>
                  <a:pt x="448" y="485"/>
                  <a:pt x="448" y="485"/>
                  <a:pt x="448" y="485"/>
                </a:cubicBezTo>
                <a:cubicBezTo>
                  <a:pt x="458" y="482"/>
                  <a:pt x="471" y="479"/>
                  <a:pt x="478" y="471"/>
                </a:cubicBezTo>
                <a:cubicBezTo>
                  <a:pt x="481" y="469"/>
                  <a:pt x="483" y="466"/>
                  <a:pt x="484" y="463"/>
                </a:cubicBezTo>
                <a:cubicBezTo>
                  <a:pt x="485" y="460"/>
                  <a:pt x="486" y="457"/>
                  <a:pt x="487" y="454"/>
                </a:cubicBezTo>
                <a:cubicBezTo>
                  <a:pt x="487" y="450"/>
                  <a:pt x="487" y="446"/>
                  <a:pt x="487" y="442"/>
                </a:cubicBezTo>
                <a:cubicBezTo>
                  <a:pt x="487" y="427"/>
                  <a:pt x="486" y="412"/>
                  <a:pt x="484" y="398"/>
                </a:cubicBezTo>
                <a:cubicBezTo>
                  <a:pt x="479" y="369"/>
                  <a:pt x="471" y="340"/>
                  <a:pt x="470" y="311"/>
                </a:cubicBezTo>
                <a:cubicBezTo>
                  <a:pt x="470" y="310"/>
                  <a:pt x="470" y="310"/>
                  <a:pt x="470" y="309"/>
                </a:cubicBezTo>
                <a:cubicBezTo>
                  <a:pt x="469" y="300"/>
                  <a:pt x="469" y="291"/>
                  <a:pt x="472" y="282"/>
                </a:cubicBezTo>
                <a:cubicBezTo>
                  <a:pt x="473" y="282"/>
                  <a:pt x="473" y="282"/>
                  <a:pt x="473" y="282"/>
                </a:cubicBezTo>
                <a:cubicBezTo>
                  <a:pt x="477" y="270"/>
                  <a:pt x="484" y="260"/>
                  <a:pt x="495" y="252"/>
                </a:cubicBezTo>
                <a:cubicBezTo>
                  <a:pt x="514" y="237"/>
                  <a:pt x="541" y="231"/>
                  <a:pt x="560" y="249"/>
                </a:cubicBezTo>
                <a:cubicBezTo>
                  <a:pt x="569" y="258"/>
                  <a:pt x="576" y="266"/>
                  <a:pt x="589" y="269"/>
                </a:cubicBezTo>
                <a:cubicBezTo>
                  <a:pt x="600" y="273"/>
                  <a:pt x="610" y="271"/>
                  <a:pt x="620" y="268"/>
                </a:cubicBezTo>
                <a:cubicBezTo>
                  <a:pt x="642" y="261"/>
                  <a:pt x="660" y="246"/>
                  <a:pt x="663" y="223"/>
                </a:cubicBezTo>
                <a:cubicBezTo>
                  <a:pt x="670" y="175"/>
                  <a:pt x="613" y="128"/>
                  <a:pt x="570" y="157"/>
                </a:cubicBezTo>
                <a:close/>
              </a:path>
            </a:pathLst>
          </a:custGeom>
          <a:solidFill>
            <a:srgbClr val="D2E0E6"/>
          </a:solidFill>
          <a:ln w="9525" cap="flat" cmpd="sng">
            <a:solidFill>
              <a:srgbClr val="D2E0E6"/>
            </a:solidFill>
            <a:prstDash val="solid"/>
            <a:round/>
            <a:headEnd/>
            <a:tailEnd/>
          </a:ln>
        </p:spPr>
        <p:txBody>
          <a:bodyPr rot="10800000" vert="eaVert" wrap="none" tIns="91440" bIns="91440" anchor="ctr"/>
          <a:lstStyle/>
          <a:p>
            <a:endParaRPr lang="en-US">
              <a:solidFill>
                <a:srgbClr val="000000"/>
              </a:solidFill>
              <a:latin typeface="Arial" pitchFamily="34" charset="0"/>
              <a:cs typeface="Arial" pitchFamily="34" charset="0"/>
            </a:endParaRPr>
          </a:p>
        </p:txBody>
      </p:sp>
      <p:sp>
        <p:nvSpPr>
          <p:cNvPr id="8" name="Oval 7"/>
          <p:cNvSpPr/>
          <p:nvPr/>
        </p:nvSpPr>
        <p:spPr>
          <a:xfrm>
            <a:off x="3395234" y="3072697"/>
            <a:ext cx="2720418" cy="1662545"/>
          </a:xfrm>
          <a:prstGeom prst="ellipse">
            <a:avLst/>
          </a:prstGeom>
          <a:solidFill>
            <a:srgbClr val="BBAD87"/>
          </a:solidFill>
          <a:ln w="9525">
            <a:solidFill>
              <a:srgbClr val="BBAD87"/>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90000" rIns="91440" bIns="90000" rtlCol="0" anchor="ctr" anchorCtr="0"/>
          <a:lstStyle/>
          <a:p>
            <a:pPr algn="ctr"/>
            <a:r>
              <a:rPr lang="th-TH" u="sng" dirty="0">
                <a:solidFill>
                  <a:schemeClr val="bg1"/>
                </a:solidFill>
                <a:latin typeface="JasmineUPC" pitchFamily="18" charset="-34"/>
                <a:cs typeface="JasmineUPC" pitchFamily="18" charset="-34"/>
              </a:rPr>
              <a:t>เป้าหมายสูงสุด</a:t>
            </a:r>
            <a:r>
              <a:rPr lang="en-US" dirty="0">
                <a:solidFill>
                  <a:schemeClr val="bg1"/>
                </a:solidFill>
                <a:latin typeface="JasmineUPC" pitchFamily="18" charset="-34"/>
                <a:cs typeface="JasmineUPC" pitchFamily="18" charset="-34"/>
              </a:rPr>
              <a:t>:</a:t>
            </a:r>
          </a:p>
          <a:p>
            <a:pPr algn="ctr"/>
            <a:endParaRPr lang="th-TH" sz="1000" dirty="0">
              <a:solidFill>
                <a:schemeClr val="bg1"/>
              </a:solidFill>
              <a:latin typeface="JasmineUPC" pitchFamily="18" charset="-34"/>
              <a:cs typeface="JasmineUPC" pitchFamily="18" charset="-34"/>
            </a:endParaRPr>
          </a:p>
          <a:p>
            <a:pPr marL="0" lvl="1" algn="ctr" fontAlgn="base">
              <a:buClr>
                <a:schemeClr val="bg1"/>
              </a:buClr>
              <a:buSzPct val="100000"/>
            </a:pPr>
            <a:r>
              <a:rPr lang="th-TH" dirty="0">
                <a:solidFill>
                  <a:schemeClr val="bg1"/>
                </a:solidFill>
                <a:latin typeface="Arial"/>
                <a:cs typeface="JasmineUPC" pitchFamily="18" charset="-34"/>
              </a:rPr>
              <a:t>สร้างรายได้ให้ชุมชนผู้ผลิตประมาณ </a:t>
            </a:r>
            <a:r>
              <a:rPr lang="en-US" dirty="0">
                <a:solidFill>
                  <a:schemeClr val="bg1"/>
                </a:solidFill>
                <a:latin typeface="JasmineUPC" pitchFamily="18" charset="-34"/>
                <a:cs typeface="JasmineUPC" pitchFamily="18" charset="-34"/>
              </a:rPr>
              <a:t>5 </a:t>
            </a:r>
            <a:r>
              <a:rPr lang="th-TH" dirty="0">
                <a:solidFill>
                  <a:schemeClr val="bg1"/>
                </a:solidFill>
                <a:latin typeface="Arial"/>
                <a:cs typeface="JasmineUPC" pitchFamily="18" charset="-34"/>
              </a:rPr>
              <a:t>ล้านบาท</a:t>
            </a:r>
          </a:p>
        </p:txBody>
      </p:sp>
      <p:sp>
        <p:nvSpPr>
          <p:cNvPr id="9" name="TextBox 8"/>
          <p:cNvSpPr txBox="1"/>
          <p:nvPr/>
        </p:nvSpPr>
        <p:spPr>
          <a:xfrm>
            <a:off x="1662552" y="1291398"/>
            <a:ext cx="3041170" cy="2120750"/>
          </a:xfrm>
          <a:prstGeom prst="rect">
            <a:avLst/>
          </a:prstGeom>
          <a:noFill/>
        </p:spPr>
        <p:txBody>
          <a:bodyPr wrap="square" tIns="90000" bIns="90000" rtlCol="0">
            <a:spAutoFit/>
          </a:bodyPr>
          <a:lstStyle/>
          <a:p>
            <a:pPr algn="ctr"/>
            <a:r>
              <a:rPr lang="th-TH" b="1" u="sng" dirty="0" err="1">
                <a:latin typeface="JasmineUPC" pitchFamily="18" charset="-34"/>
                <a:cs typeface="JasmineUPC" pitchFamily="18" charset="-34"/>
              </a:rPr>
              <a:t>สร้างอัต</a:t>
            </a:r>
            <a:r>
              <a:rPr lang="th-TH" b="1" u="sng" dirty="0">
                <a:latin typeface="JasmineUPC" pitchFamily="18" charset="-34"/>
                <a:cs typeface="JasmineUPC" pitchFamily="18" charset="-34"/>
              </a:rPr>
              <a:t>ลักษณ์ที่ชัดเจน</a:t>
            </a:r>
            <a:br>
              <a:rPr lang="th-TH" b="1" u="sng" dirty="0">
                <a:latin typeface="JasmineUPC" pitchFamily="18" charset="-34"/>
                <a:cs typeface="JasmineUPC" pitchFamily="18" charset="-34"/>
              </a:rPr>
            </a:br>
            <a:r>
              <a:rPr lang="th-TH" b="1" u="sng" dirty="0">
                <a:latin typeface="JasmineUPC" pitchFamily="18" charset="-34"/>
                <a:cs typeface="JasmineUPC" pitchFamily="18" charset="-34"/>
              </a:rPr>
              <a:t>ให้ผ้าขาวม้าในแต่ละชุมชน</a:t>
            </a:r>
          </a:p>
          <a:p>
            <a:pPr marL="288925" lvl="1" indent="-174625" fontAlgn="base">
              <a:buClr>
                <a:srgbClr val="177B57"/>
              </a:buClr>
              <a:buSzPct val="100000"/>
            </a:pPr>
            <a:endParaRPr lang="th-TH" dirty="0">
              <a:solidFill>
                <a:srgbClr val="000000"/>
              </a:solidFill>
              <a:latin typeface="JasmineUPC" pitchFamily="18" charset="-34"/>
              <a:cs typeface="JasmineUPC" pitchFamily="18" charset="-34"/>
            </a:endParaRPr>
          </a:p>
          <a:p>
            <a:pPr marL="288925" lvl="1" indent="-174625" fontAlgn="base">
              <a:buSzPct val="100000"/>
              <a:buFont typeface="Arial"/>
              <a:buChar char="•"/>
            </a:pPr>
            <a:r>
              <a:rPr lang="th-TH" dirty="0">
                <a:solidFill>
                  <a:srgbClr val="000000"/>
                </a:solidFill>
                <a:latin typeface="Arial"/>
                <a:cs typeface="JasmineUPC" pitchFamily="18" charset="-34"/>
              </a:rPr>
              <a:t>คัดเลือกชุมชนผู้ผลิตโดดเด่น </a:t>
            </a:r>
            <a:br>
              <a:rPr lang="th-TH" dirty="0">
                <a:solidFill>
                  <a:srgbClr val="000000"/>
                </a:solidFill>
                <a:latin typeface="Arial"/>
                <a:cs typeface="JasmineUPC" pitchFamily="18" charset="-34"/>
              </a:rPr>
            </a:br>
            <a:r>
              <a:rPr lang="en-US" dirty="0">
                <a:solidFill>
                  <a:srgbClr val="000000"/>
                </a:solidFill>
                <a:latin typeface="JasmineUPC" pitchFamily="18" charset="-34"/>
                <a:cs typeface="JasmineUPC" pitchFamily="18" charset="-34"/>
              </a:rPr>
              <a:t>&gt; 80</a:t>
            </a:r>
            <a:r>
              <a:rPr lang="th-TH" dirty="0">
                <a:solidFill>
                  <a:srgbClr val="000000"/>
                </a:solidFill>
                <a:latin typeface="Arial"/>
                <a:cs typeface="JasmineUPC" pitchFamily="18" charset="-34"/>
              </a:rPr>
              <a:t> ชุมชน</a:t>
            </a:r>
          </a:p>
          <a:p>
            <a:pPr marL="288925" lvl="1" indent="-174625" fontAlgn="base">
              <a:buSzPct val="100000"/>
              <a:buFont typeface="Arial"/>
              <a:buChar char="•"/>
            </a:pPr>
            <a:r>
              <a:rPr lang="th-TH" dirty="0">
                <a:solidFill>
                  <a:srgbClr val="000000"/>
                </a:solidFill>
                <a:latin typeface="Arial"/>
                <a:cs typeface="JasmineUPC" pitchFamily="18" charset="-34"/>
              </a:rPr>
              <a:t>ผลักดันการคุ้มครองทรัพย์สินทางปัญญา </a:t>
            </a:r>
            <a:r>
              <a:rPr lang="en-US" dirty="0">
                <a:solidFill>
                  <a:srgbClr val="000000"/>
                </a:solidFill>
                <a:latin typeface="JasmineUPC" pitchFamily="18" charset="-34"/>
                <a:cs typeface="JasmineUPC" pitchFamily="18" charset="-34"/>
              </a:rPr>
              <a:t>22</a:t>
            </a:r>
            <a:r>
              <a:rPr lang="th-TH" dirty="0">
                <a:solidFill>
                  <a:srgbClr val="000000"/>
                </a:solidFill>
                <a:latin typeface="JasmineUPC" pitchFamily="18" charset="-34"/>
                <a:cs typeface="JasmineUPC" pitchFamily="18" charset="-34"/>
              </a:rPr>
              <a:t> </a:t>
            </a:r>
            <a:r>
              <a:rPr lang="th-TH" dirty="0">
                <a:solidFill>
                  <a:srgbClr val="000000"/>
                </a:solidFill>
                <a:latin typeface="Arial"/>
                <a:cs typeface="JasmineUPC" pitchFamily="18" charset="-34"/>
              </a:rPr>
              <a:t>รายการ</a:t>
            </a:r>
            <a:endParaRPr lang="en-US" dirty="0">
              <a:solidFill>
                <a:srgbClr val="000000"/>
              </a:solidFill>
              <a:latin typeface="Arial"/>
              <a:cs typeface="JasmineUPC" pitchFamily="18" charset="-34"/>
            </a:endParaRPr>
          </a:p>
        </p:txBody>
      </p:sp>
      <p:sp>
        <p:nvSpPr>
          <p:cNvPr id="10" name="TextBox 9"/>
          <p:cNvSpPr txBox="1"/>
          <p:nvPr/>
        </p:nvSpPr>
        <p:spPr>
          <a:xfrm>
            <a:off x="1672451" y="3996923"/>
            <a:ext cx="3216584" cy="2120750"/>
          </a:xfrm>
          <a:prstGeom prst="rect">
            <a:avLst/>
          </a:prstGeom>
          <a:noFill/>
        </p:spPr>
        <p:txBody>
          <a:bodyPr wrap="square" tIns="90000" bIns="90000" rtlCol="0">
            <a:spAutoFit/>
          </a:bodyPr>
          <a:lstStyle/>
          <a:p>
            <a:r>
              <a:rPr lang="th-TH" dirty="0">
                <a:solidFill>
                  <a:schemeClr val="bg1"/>
                </a:solidFill>
                <a:latin typeface="JasmineUPC" pitchFamily="18" charset="-34"/>
                <a:cs typeface="JasmineUPC" pitchFamily="18" charset="-34"/>
              </a:rPr>
              <a:t>        </a:t>
            </a:r>
            <a:r>
              <a:rPr lang="th-TH" b="1" u="sng" dirty="0">
                <a:solidFill>
                  <a:schemeClr val="bg1"/>
                </a:solidFill>
                <a:latin typeface="JasmineUPC" pitchFamily="18" charset="-34"/>
                <a:cs typeface="JasmineUPC" pitchFamily="18" charset="-34"/>
              </a:rPr>
              <a:t>พัฒนากระบวน</a:t>
            </a:r>
            <a:br>
              <a:rPr lang="th-TH" b="1" u="sng" dirty="0">
                <a:solidFill>
                  <a:schemeClr val="bg1"/>
                </a:solidFill>
                <a:latin typeface="JasmineUPC" pitchFamily="18" charset="-34"/>
                <a:cs typeface="JasmineUPC" pitchFamily="18" charset="-34"/>
              </a:rPr>
            </a:br>
            <a:r>
              <a:rPr lang="th-TH" b="1" dirty="0">
                <a:solidFill>
                  <a:schemeClr val="bg1"/>
                </a:solidFill>
                <a:latin typeface="JasmineUPC" pitchFamily="18" charset="-34"/>
                <a:cs typeface="JasmineUPC" pitchFamily="18" charset="-34"/>
              </a:rPr>
              <a:t>            </a:t>
            </a:r>
            <a:r>
              <a:rPr lang="th-TH" b="1" u="sng" dirty="0">
                <a:solidFill>
                  <a:schemeClr val="bg1"/>
                </a:solidFill>
                <a:latin typeface="JasmineUPC" pitchFamily="18" charset="-34"/>
                <a:cs typeface="JasmineUPC" pitchFamily="18" charset="-34"/>
              </a:rPr>
              <a:t>การผลิต</a:t>
            </a:r>
          </a:p>
          <a:p>
            <a:endParaRPr lang="th-TH" u="sng" dirty="0">
              <a:solidFill>
                <a:schemeClr val="bg1"/>
              </a:solidFill>
              <a:latin typeface="JasmineUPC" pitchFamily="18" charset="-34"/>
              <a:cs typeface="JasmineUPC" pitchFamily="18" charset="-34"/>
            </a:endParaRP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แลกเปลี่ยนองค์ความรู้</a:t>
            </a:r>
            <a:br>
              <a:rPr lang="th-TH" dirty="0">
                <a:solidFill>
                  <a:schemeClr val="bg1"/>
                </a:solidFill>
                <a:latin typeface="JasmineUPC" pitchFamily="18" charset="-34"/>
                <a:cs typeface="JasmineUPC" pitchFamily="18" charset="-34"/>
              </a:rPr>
            </a:br>
            <a:r>
              <a:rPr lang="th-TH" dirty="0">
                <a:solidFill>
                  <a:schemeClr val="bg1"/>
                </a:solidFill>
                <a:latin typeface="JasmineUPC" pitchFamily="18" charset="-34"/>
                <a:cs typeface="JasmineUPC" pitchFamily="18" charset="-34"/>
              </a:rPr>
              <a:t>ด้านการใช้สีธรรมชาติ</a:t>
            </a: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ผลักดันนวัตกรรมการสะท้อนน้ำ</a:t>
            </a: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สร้างการบริหารการผลิต</a:t>
            </a:r>
            <a:r>
              <a:rPr lang="th-TH" dirty="0" err="1">
                <a:solidFill>
                  <a:schemeClr val="bg1"/>
                </a:solidFill>
                <a:latin typeface="JasmineUPC" pitchFamily="18" charset="-34"/>
                <a:cs typeface="JasmineUPC" pitchFamily="18" charset="-34"/>
              </a:rPr>
              <a:t>แบบคลัสเตอร์</a:t>
            </a:r>
            <a:endParaRPr lang="en-US" dirty="0">
              <a:solidFill>
                <a:schemeClr val="bg1"/>
              </a:solidFill>
              <a:latin typeface="Arial"/>
              <a:cs typeface="JasmineUPC" pitchFamily="18" charset="-34"/>
            </a:endParaRPr>
          </a:p>
        </p:txBody>
      </p:sp>
      <p:sp>
        <p:nvSpPr>
          <p:cNvPr id="11" name="TextBox 10"/>
          <p:cNvSpPr txBox="1"/>
          <p:nvPr/>
        </p:nvSpPr>
        <p:spPr>
          <a:xfrm>
            <a:off x="5304508" y="3996923"/>
            <a:ext cx="3089149" cy="1843751"/>
          </a:xfrm>
          <a:prstGeom prst="rect">
            <a:avLst/>
          </a:prstGeom>
          <a:noFill/>
        </p:spPr>
        <p:txBody>
          <a:bodyPr wrap="square" tIns="90000" bIns="90000" rtlCol="0">
            <a:spAutoFit/>
          </a:bodyPr>
          <a:lstStyle/>
          <a:p>
            <a:pPr algn="ctr"/>
            <a:r>
              <a:rPr lang="en-US" b="1" u="sng" dirty="0">
                <a:solidFill>
                  <a:schemeClr val="bg1"/>
                </a:solidFill>
                <a:latin typeface="JasmineUPC" pitchFamily="18" charset="-34"/>
                <a:cs typeface="JasmineUPC" pitchFamily="18" charset="-34"/>
              </a:rPr>
              <a:t>   </a:t>
            </a:r>
            <a:r>
              <a:rPr lang="en-US" b="1" dirty="0">
                <a:solidFill>
                  <a:schemeClr val="bg1"/>
                </a:solidFill>
                <a:latin typeface="JasmineUPC" pitchFamily="18" charset="-34"/>
                <a:cs typeface="JasmineUPC" pitchFamily="18" charset="-34"/>
              </a:rPr>
              <a:t>      </a:t>
            </a:r>
            <a:r>
              <a:rPr lang="th-TH" b="1" u="sng" dirty="0">
                <a:solidFill>
                  <a:schemeClr val="bg1"/>
                </a:solidFill>
                <a:latin typeface="JasmineUPC" pitchFamily="18" charset="-34"/>
                <a:cs typeface="JasmineUPC" pitchFamily="18" charset="-34"/>
              </a:rPr>
              <a:t>ขยายช่องทางตลาด</a:t>
            </a:r>
          </a:p>
          <a:p>
            <a:pPr algn="ctr"/>
            <a:endParaRPr lang="th-TH" b="1" u="sng" dirty="0">
              <a:solidFill>
                <a:schemeClr val="bg1"/>
              </a:solidFill>
              <a:latin typeface="JasmineUPC" pitchFamily="18" charset="-34"/>
              <a:cs typeface="JasmineUPC" pitchFamily="18" charset="-34"/>
            </a:endParaRP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สร้างช่องทางตลาดสู่ใจกลางเมือง/ </a:t>
            </a:r>
            <a:br>
              <a:rPr lang="th-TH" dirty="0">
                <a:solidFill>
                  <a:schemeClr val="bg1"/>
                </a:solidFill>
                <a:latin typeface="JasmineUPC" pitchFamily="18" charset="-34"/>
                <a:cs typeface="JasmineUPC" pitchFamily="18" charset="-34"/>
              </a:rPr>
            </a:br>
            <a:r>
              <a:rPr lang="th-TH" dirty="0">
                <a:solidFill>
                  <a:schemeClr val="bg1"/>
                </a:solidFill>
                <a:latin typeface="JasmineUPC" pitchFamily="18" charset="-34"/>
                <a:cs typeface="JasmineUPC" pitchFamily="18" charset="-34"/>
              </a:rPr>
              <a:t>คนยุคใหม่</a:t>
            </a: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สร้างช่องทางตลาดสู่ลูกค้าสถาบัน</a:t>
            </a:r>
          </a:p>
          <a:p>
            <a:pPr marL="288925" lvl="1" indent="-174625" fontAlgn="base">
              <a:buSzPct val="100000"/>
              <a:buFont typeface="Arial"/>
              <a:buChar char="•"/>
            </a:pPr>
            <a:r>
              <a:rPr lang="th-TH" dirty="0">
                <a:solidFill>
                  <a:schemeClr val="bg1"/>
                </a:solidFill>
                <a:latin typeface="JasmineUPC" pitchFamily="18" charset="-34"/>
                <a:cs typeface="JasmineUPC" pitchFamily="18" charset="-34"/>
              </a:rPr>
              <a:t>ผลักดันสู่ช่องทางออนไลน์</a:t>
            </a:r>
            <a:endParaRPr lang="en-US" dirty="0">
              <a:solidFill>
                <a:schemeClr val="bg1"/>
              </a:solidFill>
              <a:latin typeface="Arial"/>
              <a:cs typeface="JasmineUPC" pitchFamily="18" charset="-34"/>
            </a:endParaRPr>
          </a:p>
        </p:txBody>
      </p:sp>
      <p:sp>
        <p:nvSpPr>
          <p:cNvPr id="12" name="TextBox 11"/>
          <p:cNvSpPr txBox="1"/>
          <p:nvPr/>
        </p:nvSpPr>
        <p:spPr>
          <a:xfrm>
            <a:off x="5199252" y="1291398"/>
            <a:ext cx="2778932" cy="1843751"/>
          </a:xfrm>
          <a:prstGeom prst="rect">
            <a:avLst/>
          </a:prstGeom>
          <a:noFill/>
        </p:spPr>
        <p:txBody>
          <a:bodyPr wrap="square" tIns="90000" bIns="90000" rtlCol="0">
            <a:spAutoFit/>
          </a:bodyPr>
          <a:lstStyle/>
          <a:p>
            <a:pPr algn="ctr"/>
            <a:r>
              <a:rPr lang="th-TH" b="1" u="sng" dirty="0">
                <a:latin typeface="JasmineUPC" pitchFamily="18" charset="-34"/>
                <a:cs typeface="JasmineUPC" pitchFamily="18" charset="-34"/>
              </a:rPr>
              <a:t>พัฒนาสินค้าและภาพลักษณ์</a:t>
            </a:r>
          </a:p>
          <a:p>
            <a:pPr algn="ctr"/>
            <a:endParaRPr lang="th-TH" u="sng" dirty="0">
              <a:latin typeface="JasmineUPC" pitchFamily="18" charset="-34"/>
              <a:cs typeface="JasmineUPC" pitchFamily="18" charset="-34"/>
            </a:endParaRPr>
          </a:p>
          <a:p>
            <a:pPr algn="ctr"/>
            <a:endParaRPr lang="th-TH" u="sng" dirty="0">
              <a:latin typeface="JasmineUPC" pitchFamily="18" charset="-34"/>
              <a:cs typeface="JasmineUPC" pitchFamily="18" charset="-34"/>
            </a:endParaRPr>
          </a:p>
          <a:p>
            <a:pPr marL="288925" lvl="1" indent="-174625" fontAlgn="base">
              <a:buSzPct val="100000"/>
              <a:buFont typeface="Arial"/>
              <a:buChar char="•"/>
            </a:pPr>
            <a:r>
              <a:rPr lang="th-TH" dirty="0">
                <a:latin typeface="JasmineUPC" pitchFamily="18" charset="-34"/>
                <a:cs typeface="JasmineUPC" pitchFamily="18" charset="-34"/>
              </a:rPr>
              <a:t>แฟชั่นผ้าขาวม้าสู่สากล</a:t>
            </a:r>
          </a:p>
          <a:p>
            <a:pPr marL="288925" lvl="1" indent="-174625" fontAlgn="base">
              <a:buSzPct val="100000"/>
              <a:buFont typeface="Arial"/>
              <a:buChar char="•"/>
            </a:pPr>
            <a:r>
              <a:rPr lang="th-TH" dirty="0">
                <a:latin typeface="JasmineUPC" pitchFamily="18" charset="-34"/>
                <a:cs typeface="JasmineUPC" pitchFamily="18" charset="-34"/>
              </a:rPr>
              <a:t>แฟชั่นผ้าขาวม้าจากนักศึกษา</a:t>
            </a:r>
          </a:p>
          <a:p>
            <a:pPr marL="288925" lvl="1" indent="-174625" fontAlgn="base">
              <a:buSzPct val="100000"/>
              <a:buFont typeface="Arial"/>
              <a:buChar char="•"/>
            </a:pPr>
            <a:r>
              <a:rPr lang="th-TH" dirty="0">
                <a:latin typeface="JasmineUPC" pitchFamily="18" charset="-34"/>
                <a:cs typeface="JasmineUPC" pitchFamily="18" charset="-34"/>
              </a:rPr>
              <a:t>สร้างสินค้าใหม่ๆอาทิ ร่ม โคมไฟ</a:t>
            </a:r>
            <a:endParaRPr lang="en-US" dirty="0">
              <a:latin typeface="Arial"/>
              <a:cs typeface="JasmineUPC" pitchFamily="18" charset="-34"/>
            </a:endParaRPr>
          </a:p>
        </p:txBody>
      </p:sp>
      <p:sp>
        <p:nvSpPr>
          <p:cNvPr id="13" name="Oval 12"/>
          <p:cNvSpPr/>
          <p:nvPr/>
        </p:nvSpPr>
        <p:spPr>
          <a:xfrm>
            <a:off x="1743742" y="1358673"/>
            <a:ext cx="417616" cy="37407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b="1" dirty="0">
                <a:solidFill>
                  <a:schemeClr val="tx1"/>
                </a:solidFill>
                <a:latin typeface="Arial" pitchFamily="34" charset="0"/>
                <a:cs typeface="Arial" pitchFamily="34" charset="0"/>
              </a:rPr>
              <a:t>1</a:t>
            </a:r>
            <a:endParaRPr lang="en-US" sz="1400" b="1" dirty="0">
              <a:solidFill>
                <a:schemeClr val="tx1"/>
              </a:solidFill>
              <a:latin typeface="Arial" pitchFamily="34" charset="0"/>
              <a:cs typeface="Arial" pitchFamily="34" charset="0"/>
            </a:endParaRPr>
          </a:p>
        </p:txBody>
      </p:sp>
      <p:sp>
        <p:nvSpPr>
          <p:cNvPr id="14" name="Oval 13"/>
          <p:cNvSpPr/>
          <p:nvPr/>
        </p:nvSpPr>
        <p:spPr>
          <a:xfrm>
            <a:off x="4971952" y="1358673"/>
            <a:ext cx="417616" cy="37407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b="1" dirty="0">
                <a:solidFill>
                  <a:schemeClr val="tx1"/>
                </a:solidFill>
                <a:latin typeface="Arial" pitchFamily="34" charset="0"/>
                <a:cs typeface="Arial" pitchFamily="34" charset="0"/>
              </a:rPr>
              <a:t>2</a:t>
            </a:r>
            <a:endParaRPr lang="en-US" sz="1400" b="1" dirty="0">
              <a:solidFill>
                <a:schemeClr val="tx1"/>
              </a:solidFill>
              <a:latin typeface="Arial" pitchFamily="34" charset="0"/>
              <a:cs typeface="Arial" pitchFamily="34" charset="0"/>
            </a:endParaRPr>
          </a:p>
        </p:txBody>
      </p:sp>
      <p:sp>
        <p:nvSpPr>
          <p:cNvPr id="15" name="Oval 14"/>
          <p:cNvSpPr/>
          <p:nvPr/>
        </p:nvSpPr>
        <p:spPr>
          <a:xfrm>
            <a:off x="1716027" y="4018828"/>
            <a:ext cx="417616" cy="37407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b="1" dirty="0">
                <a:solidFill>
                  <a:schemeClr val="tx1"/>
                </a:solidFill>
                <a:latin typeface="Arial" pitchFamily="34" charset="0"/>
                <a:cs typeface="Arial" pitchFamily="34" charset="0"/>
              </a:rPr>
              <a:t>3</a:t>
            </a:r>
            <a:endParaRPr lang="en-US" sz="1400" b="1" dirty="0">
              <a:solidFill>
                <a:schemeClr val="tx1"/>
              </a:solidFill>
              <a:latin typeface="Arial" pitchFamily="34" charset="0"/>
              <a:cs typeface="Arial" pitchFamily="34" charset="0"/>
            </a:endParaRPr>
          </a:p>
        </p:txBody>
      </p:sp>
      <p:sp>
        <p:nvSpPr>
          <p:cNvPr id="16" name="Oval 15"/>
          <p:cNvSpPr/>
          <p:nvPr/>
        </p:nvSpPr>
        <p:spPr>
          <a:xfrm>
            <a:off x="5900232" y="4018828"/>
            <a:ext cx="417616" cy="37407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b="1" dirty="0">
                <a:solidFill>
                  <a:schemeClr val="tx1"/>
                </a:solidFill>
                <a:latin typeface="Arial" pitchFamily="34" charset="0"/>
                <a:cs typeface="Arial" pitchFamily="34" charset="0"/>
              </a:rPr>
              <a:t>4</a:t>
            </a:r>
            <a:endParaRPr lang="en-US" sz="1400" b="1" dirty="0">
              <a:solidFill>
                <a:schemeClr val="tx1"/>
              </a:solidFill>
              <a:latin typeface="Arial" pitchFamily="34" charset="0"/>
              <a:cs typeface="Arial" pitchFamily="34" charset="0"/>
            </a:endParaRPr>
          </a:p>
        </p:txBody>
      </p:sp>
      <p:sp>
        <p:nvSpPr>
          <p:cNvPr id="17" name="Pentagon 16"/>
          <p:cNvSpPr/>
          <p:nvPr/>
        </p:nvSpPr>
        <p:spPr>
          <a:xfrm>
            <a:off x="261257" y="2348290"/>
            <a:ext cx="1235034" cy="2980706"/>
          </a:xfrm>
          <a:prstGeom prst="homePlate">
            <a:avLst/>
          </a:prstGeom>
          <a:solidFill>
            <a:srgbClr val="CC33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b="1" dirty="0">
                <a:solidFill>
                  <a:schemeClr val="bg1"/>
                </a:solidFill>
                <a:latin typeface="JasmineUPC" pitchFamily="18" charset="-34"/>
                <a:cs typeface="JasmineUPC" pitchFamily="18" charset="-34"/>
              </a:rPr>
              <a:t>ทำงานร่วมกับชุมชนผู้ผลิต</a:t>
            </a:r>
            <a:endParaRPr lang="en-US" sz="2000" b="1" dirty="0">
              <a:solidFill>
                <a:schemeClr val="bg1"/>
              </a:solidFill>
              <a:latin typeface="JasmineUPC" pitchFamily="18" charset="-34"/>
              <a:cs typeface="JasmineUPC" pitchFamily="18" charset="-34"/>
            </a:endParaRPr>
          </a:p>
        </p:txBody>
      </p:sp>
      <p:sp>
        <p:nvSpPr>
          <p:cNvPr id="18" name="Pentagon 17"/>
          <p:cNvSpPr/>
          <p:nvPr/>
        </p:nvSpPr>
        <p:spPr>
          <a:xfrm flipH="1">
            <a:off x="8073032" y="2358190"/>
            <a:ext cx="1235034" cy="2980706"/>
          </a:xfrm>
          <a:prstGeom prst="homePlate">
            <a:avLst/>
          </a:prstGeom>
          <a:solidFill>
            <a:srgbClr val="80008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b="1" dirty="0">
                <a:solidFill>
                  <a:schemeClr val="bg1"/>
                </a:solidFill>
                <a:latin typeface="JasmineUPC" pitchFamily="18" charset="-34"/>
                <a:cs typeface="JasmineUPC" pitchFamily="18" charset="-34"/>
              </a:rPr>
              <a:t>เปลี่ยนมุมมองลูกค้า/ผู้บริโภค</a:t>
            </a:r>
            <a:endParaRPr lang="en-US" sz="2000" b="1" dirty="0">
              <a:solidFill>
                <a:schemeClr val="bg1"/>
              </a:solidFill>
              <a:latin typeface="JasmineUPC" pitchFamily="18" charset="-34"/>
              <a:cs typeface="JasmineUPC" pitchFamily="18" charset="-34"/>
            </a:endParaRPr>
          </a:p>
        </p:txBody>
      </p:sp>
      <p:sp>
        <p:nvSpPr>
          <p:cNvPr id="19" name="Title 1"/>
          <p:cNvSpPr txBox="1">
            <a:spLocks/>
          </p:cNvSpPr>
          <p:nvPr/>
        </p:nvSpPr>
        <p:spPr>
          <a:xfrm>
            <a:off x="271224" y="-173471"/>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noProof="0" dirty="0">
                <a:ln>
                  <a:noFill/>
                </a:ln>
                <a:solidFill>
                  <a:srgbClr val="0070C0"/>
                </a:solidFill>
                <a:effectLst/>
                <a:uLnTx/>
                <a:uFillTx/>
                <a:latin typeface="JasmineUPC" pitchFamily="18" charset="-34"/>
                <a:ea typeface="+mj-ea"/>
                <a:cs typeface="JasmineUPC" pitchFamily="18" charset="-34"/>
              </a:rPr>
              <a:t>    </a:t>
            </a:r>
            <a:r>
              <a:rPr kumimoji="0" lang="th-TH" sz="32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a:t>
            </a:r>
            <a:r>
              <a:rPr lang="th-TH" sz="3200" b="1" dirty="0">
                <a:solidFill>
                  <a:srgbClr val="0070C0"/>
                </a:solidFill>
                <a:latin typeface="JasmineUPC" pitchFamily="18" charset="-34"/>
                <a:ea typeface="+mj-ea"/>
                <a:cs typeface="JasmineUPC" pitchFamily="18" charset="-34"/>
              </a:rPr>
              <a:t>ดำเนินงาน</a:t>
            </a:r>
            <a:r>
              <a:rPr kumimoji="0" lang="th-TH" sz="32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เชื่อมโยงตลาด </a:t>
            </a:r>
            <a:r>
              <a:rPr kumimoji="0" lang="en-US" sz="32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(2/5)</a:t>
            </a:r>
          </a:p>
        </p:txBody>
      </p:sp>
      <p:sp>
        <p:nvSpPr>
          <p:cNvPr id="20" name="Title 1"/>
          <p:cNvSpPr txBox="1">
            <a:spLocks/>
          </p:cNvSpPr>
          <p:nvPr/>
        </p:nvSpPr>
        <p:spPr>
          <a:xfrm>
            <a:off x="589932" y="306967"/>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4.2. </a:t>
            </a:r>
            <a:r>
              <a:rPr lang="th-TH" sz="2800" dirty="0">
                <a:solidFill>
                  <a:srgbClr val="0070C0"/>
                </a:solidFill>
                <a:latin typeface="JasmineUPC" pitchFamily="18" charset="-34"/>
                <a:ea typeface="+mj-ea"/>
                <a:cs typeface="JasmineUPC" pitchFamily="18" charset="-34"/>
              </a:rPr>
              <a:t>โครงการ "ผ้าขาวม้าท้องถิ่นหัตถศิลป์ไทย"</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sp>
        <p:nvSpPr>
          <p:cNvPr id="21" name="Oval 20"/>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pic>
        <p:nvPicPr>
          <p:cNvPr id="4" name="Picture 4" descr="http://prsthailand.com/media/news/2017/06/21/11/d752/20170621-110826.%E0%B8%8A%E0%B8%99%E0%B8%B0%E0%B9%80%E0%B8%A5%E0%B8%B4%E0%B8%A8.jpg"/>
          <p:cNvPicPr>
            <a:picLocks noChangeAspect="1" noChangeArrowheads="1"/>
          </p:cNvPicPr>
          <p:nvPr/>
        </p:nvPicPr>
        <p:blipFill>
          <a:blip r:embed="rId2" cstate="print">
            <a:extLst>
              <a:ext uri="{28A0092B-C50C-407E-A947-70E740481C1C}">
                <a14:useLocalDpi xmlns:a14="http://schemas.microsoft.com/office/drawing/2010/main" val="0"/>
              </a:ext>
            </a:extLst>
          </a:blip>
          <a:srcRect b="8057"/>
          <a:stretch>
            <a:fillRect/>
          </a:stretch>
        </p:blipFill>
        <p:spPr bwMode="auto">
          <a:xfrm>
            <a:off x="42432" y="6513"/>
            <a:ext cx="2793954" cy="1881679"/>
          </a:xfrm>
          <a:prstGeom prst="rect">
            <a:avLst/>
          </a:prstGeom>
          <a:noFill/>
          <a:ln>
            <a:solidFill>
              <a:srgbClr val="B2B2B2"/>
            </a:solidFill>
          </a:ln>
          <a:extLst>
            <a:ext uri="{909E8E84-426E-40DD-AFC4-6F175D3DCCD1}">
              <a14:hiddenFill xmlns:a14="http://schemas.microsoft.com/office/drawing/2010/main">
                <a:solidFill>
                  <a:srgbClr val="FFFFFF"/>
                </a:solidFill>
              </a14:hiddenFill>
            </a:ext>
          </a:extLst>
        </p:spPr>
      </p:pic>
      <p:pic>
        <p:nvPicPr>
          <p:cNvPr id="7" name="Picture 10" descr="http://prsthailand.com/media/news/2017/06/21/14/26cf/20170621-142722.%E0%B8%8A%E0%B8%99%E0%B8%B0%E0%B9%80%E0%B8%A5%E0%B8%B4%E0%B8%A8.jpg"/>
          <p:cNvPicPr>
            <a:picLocks noChangeAspect="1" noChangeArrowheads="1"/>
          </p:cNvPicPr>
          <p:nvPr/>
        </p:nvPicPr>
        <p:blipFill>
          <a:blip r:embed="rId3" cstate="print">
            <a:extLst>
              <a:ext uri="{28A0092B-C50C-407E-A947-70E740481C1C}">
                <a14:useLocalDpi xmlns:a14="http://schemas.microsoft.com/office/drawing/2010/main" val="0"/>
              </a:ext>
            </a:extLst>
          </a:blip>
          <a:srcRect b="7871"/>
          <a:stretch>
            <a:fillRect/>
          </a:stretch>
        </p:blipFill>
        <p:spPr bwMode="auto">
          <a:xfrm>
            <a:off x="20675" y="2201322"/>
            <a:ext cx="2815489" cy="1900026"/>
          </a:xfrm>
          <a:prstGeom prst="rect">
            <a:avLst/>
          </a:prstGeom>
          <a:noFill/>
          <a:ln>
            <a:solidFill>
              <a:srgbClr val="B2B2B2"/>
            </a:solidFill>
          </a:ln>
          <a:extLst>
            <a:ext uri="{909E8E84-426E-40DD-AFC4-6F175D3DCCD1}">
              <a14:hiddenFill xmlns:a14="http://schemas.microsoft.com/office/drawing/2010/main">
                <a:solidFill>
                  <a:srgbClr val="FFFFFF"/>
                </a:solidFill>
              </a14:hiddenFill>
            </a:ext>
          </a:extLst>
        </p:spPr>
      </p:pic>
      <p:pic>
        <p:nvPicPr>
          <p:cNvPr id="9" name="Picture 2" descr="http://prsthailand.com/media/news/2017/06/08/12/377a/20170608-125627.%E0%B8%9C%E0%B9%89%E0%B8%B2%E0%B8%82%E0%B8%B2%E0%B8%A7%E0%B8%A1%E0%B9%89%E0%B8%B2%E0%B8%82%E0%B8%9A%E0%B8%82%E0%B8%B1%E0%B8%9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9596" r="70332" b="13874"/>
          <a:stretch/>
        </p:blipFill>
        <p:spPr bwMode="auto">
          <a:xfrm>
            <a:off x="7826625" y="3912156"/>
            <a:ext cx="1759527" cy="2939237"/>
          </a:xfrm>
          <a:prstGeom prst="rect">
            <a:avLst/>
          </a:prstGeom>
          <a:noFill/>
          <a:extLst>
            <a:ext uri="{909E8E84-426E-40DD-AFC4-6F175D3DCCD1}">
              <a14:hiddenFill xmlns:a14="http://schemas.microsoft.com/office/drawing/2010/main">
                <a:solidFill>
                  <a:srgbClr val="FFFFFF"/>
                </a:solidFill>
              </a14:hiddenFill>
            </a:ext>
          </a:extLst>
        </p:spPr>
      </p:pic>
      <p:pic>
        <p:nvPicPr>
          <p:cNvPr id="74754" name="Picture 2" descr="C:\Users\Thanachanan Tongjai\Documents\Personal\Carreer\Pracharat\Pakaoma\Young Designer All.jpg"/>
          <p:cNvPicPr>
            <a:picLocks noChangeAspect="1" noChangeArrowheads="1"/>
          </p:cNvPicPr>
          <p:nvPr/>
        </p:nvPicPr>
        <p:blipFill>
          <a:blip r:embed="rId5" cstate="print"/>
          <a:srcRect/>
          <a:stretch>
            <a:fillRect/>
          </a:stretch>
        </p:blipFill>
        <p:spPr bwMode="auto">
          <a:xfrm>
            <a:off x="6532" y="4215532"/>
            <a:ext cx="7773237" cy="2654277"/>
          </a:xfrm>
          <a:prstGeom prst="rect">
            <a:avLst/>
          </a:prstGeom>
          <a:noFill/>
        </p:spPr>
      </p:pic>
      <p:sp>
        <p:nvSpPr>
          <p:cNvPr id="12" name="Rectangle 11"/>
          <p:cNvSpPr/>
          <p:nvPr/>
        </p:nvSpPr>
        <p:spPr>
          <a:xfrm>
            <a:off x="8229600" y="806"/>
            <a:ext cx="1373188" cy="941302"/>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pic>
        <p:nvPicPr>
          <p:cNvPr id="74755" name="Picture 3" descr="C:\Users\Thanachanan Tongjai\Documents\Personal\Carreer\Pracharat\Pakaoma\Furniture.jpg"/>
          <p:cNvPicPr>
            <a:picLocks noChangeAspect="1" noChangeArrowheads="1"/>
          </p:cNvPicPr>
          <p:nvPr/>
        </p:nvPicPr>
        <p:blipFill>
          <a:blip r:embed="rId6" cstate="print"/>
          <a:srcRect/>
          <a:stretch>
            <a:fillRect/>
          </a:stretch>
        </p:blipFill>
        <p:spPr bwMode="auto">
          <a:xfrm>
            <a:off x="2943960" y="6512"/>
            <a:ext cx="3311700" cy="2664971"/>
          </a:xfrm>
          <a:prstGeom prst="rect">
            <a:avLst/>
          </a:prstGeom>
          <a:noFill/>
        </p:spPr>
      </p:pic>
      <p:pic>
        <p:nvPicPr>
          <p:cNvPr id="16" name="Picture 1" descr="C:\Users\Thanachanan Tongjai\Documents\Personal\Carreer\Pracharat\Pakaoma\Nadech.JPG"/>
          <p:cNvPicPr>
            <a:picLocks noChangeAspect="1" noChangeArrowheads="1"/>
          </p:cNvPicPr>
          <p:nvPr/>
        </p:nvPicPr>
        <p:blipFill>
          <a:blip r:embed="rId7" cstate="print"/>
          <a:srcRect/>
          <a:stretch>
            <a:fillRect/>
          </a:stretch>
        </p:blipFill>
        <p:spPr bwMode="auto">
          <a:xfrm>
            <a:off x="7345750" y="0"/>
            <a:ext cx="2258331" cy="2258331"/>
          </a:xfrm>
          <a:prstGeom prst="rect">
            <a:avLst/>
          </a:prstGeom>
          <a:noFill/>
        </p:spPr>
      </p:pic>
      <p:pic>
        <p:nvPicPr>
          <p:cNvPr id="17" name="Picture 4" descr="C:\Users\Thanachanan Tongjai\Documents\Personal\Carreer\Pracharat\Pakaoma\image9.JPG"/>
          <p:cNvPicPr>
            <a:picLocks noChangeAspect="1" noChangeArrowheads="1"/>
          </p:cNvPicPr>
          <p:nvPr/>
        </p:nvPicPr>
        <p:blipFill>
          <a:blip r:embed="rId8" cstate="print"/>
          <a:srcRect l="3070" r="6554" b="10300"/>
          <a:stretch>
            <a:fillRect/>
          </a:stretch>
        </p:blipFill>
        <p:spPr bwMode="auto">
          <a:xfrm>
            <a:off x="6580054" y="2218785"/>
            <a:ext cx="3021542" cy="1996747"/>
          </a:xfrm>
          <a:prstGeom prst="rect">
            <a:avLst/>
          </a:prstGeom>
          <a:noFill/>
        </p:spPr>
      </p:pic>
      <p:pic>
        <p:nvPicPr>
          <p:cNvPr id="18" name="Picture 2" descr="C:\Users\Thanachanan Tongjai\Documents\Personal\Carreer\Pracharat\Pakaoma\image11.JPG"/>
          <p:cNvPicPr>
            <a:picLocks noChangeAspect="1" noChangeArrowheads="1"/>
          </p:cNvPicPr>
          <p:nvPr/>
        </p:nvPicPr>
        <p:blipFill>
          <a:blip r:embed="rId9" cstate="print"/>
          <a:srcRect l="7295" t="48816"/>
          <a:stretch>
            <a:fillRect/>
          </a:stretch>
        </p:blipFill>
        <p:spPr bwMode="auto">
          <a:xfrm rot="5400000">
            <a:off x="5568286" y="728604"/>
            <a:ext cx="2464838" cy="1020656"/>
          </a:xfrm>
          <a:prstGeom prst="rect">
            <a:avLst/>
          </a:prstGeom>
          <a:noFill/>
        </p:spPr>
      </p:pic>
      <p:pic>
        <p:nvPicPr>
          <p:cNvPr id="19" name="Picture 4" descr="C:\Users\Thanachanan Tongjai\Documents\Personal\Carreer\Pracharat\Pakaoma\PM Songkran.JPG"/>
          <p:cNvPicPr>
            <a:picLocks noChangeAspect="1" noChangeArrowheads="1"/>
          </p:cNvPicPr>
          <p:nvPr/>
        </p:nvPicPr>
        <p:blipFill>
          <a:blip r:embed="rId10" cstate="print"/>
          <a:srcRect/>
          <a:stretch>
            <a:fillRect/>
          </a:stretch>
        </p:blipFill>
        <p:spPr bwMode="auto">
          <a:xfrm>
            <a:off x="3105321" y="2199311"/>
            <a:ext cx="3311700" cy="220435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1203"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3" name="Picture 2" descr="C:\Users\Thanachanan Tongjai\AppData\Local\Microsoft\Windows\Temporary Internet Files\Content.Outlook\NPZ5WA5L\IMG_9416.JPG"/>
          <p:cNvPicPr>
            <a:picLocks noChangeAspect="1" noChangeArrowheads="1"/>
          </p:cNvPicPr>
          <p:nvPr/>
        </p:nvPicPr>
        <p:blipFill>
          <a:blip r:embed="rId6" cstate="print"/>
          <a:srcRect b="8062"/>
          <a:stretch>
            <a:fillRect/>
          </a:stretch>
        </p:blipFill>
        <p:spPr bwMode="auto">
          <a:xfrm>
            <a:off x="1004777" y="3309485"/>
            <a:ext cx="4550904" cy="2960686"/>
          </a:xfrm>
          <a:prstGeom prst="rect">
            <a:avLst/>
          </a:prstGeom>
          <a:noFill/>
        </p:spPr>
      </p:pic>
      <p:sp>
        <p:nvSpPr>
          <p:cNvPr id="5" name="Title 1"/>
          <p:cNvSpPr txBox="1">
            <a:spLocks/>
          </p:cNvSpPr>
          <p:nvPr/>
        </p:nvSpPr>
        <p:spPr>
          <a:xfrm>
            <a:off x="450450"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200" b="1" dirty="0">
                <a:solidFill>
                  <a:srgbClr val="0070C0"/>
                </a:solidFill>
                <a:latin typeface="JasmineUPC" pitchFamily="18" charset="-34"/>
                <a:ea typeface="+mj-ea"/>
                <a:cs typeface="JasmineUPC" pitchFamily="18" charset="-34"/>
              </a:rPr>
              <a:t>  </a:t>
            </a:r>
            <a:r>
              <a:rPr lang="th-TH" sz="3200" b="1" dirty="0">
                <a:solidFill>
                  <a:srgbClr val="0070C0"/>
                </a:solidFill>
                <a:latin typeface="JasmineUPC" pitchFamily="18" charset="-34"/>
                <a:ea typeface="+mj-ea"/>
                <a:cs typeface="JasmineUPC" pitchFamily="18" charset="-34"/>
              </a:rPr>
              <a:t>การดำเนินงานเชื่อมโยงตลาด </a:t>
            </a:r>
            <a:r>
              <a:rPr lang="en-US" sz="3200" b="1" dirty="0">
                <a:solidFill>
                  <a:srgbClr val="0070C0"/>
                </a:solidFill>
                <a:latin typeface="JasmineUPC" pitchFamily="18" charset="-34"/>
                <a:ea typeface="+mj-ea"/>
                <a:cs typeface="JasmineUPC" pitchFamily="18" charset="-34"/>
              </a:rPr>
              <a:t>(3/5)</a:t>
            </a:r>
            <a:endParaRPr kumimoji="0" lang="en-US" sz="3200" b="1" i="0" u="none" strike="noStrike" kern="1200" cap="none" spc="0" normalizeH="0" baseline="0" noProof="0" dirty="0">
              <a:ln>
                <a:noFill/>
              </a:ln>
              <a:solidFill>
                <a:srgbClr val="0070C0"/>
              </a:solidFill>
              <a:effectLst/>
              <a:uLnTx/>
              <a:uFillTx/>
              <a:latin typeface="+mj-lt"/>
              <a:ea typeface="+mj-ea"/>
              <a:cs typeface="+mj-cs"/>
            </a:endParaRPr>
          </a:p>
        </p:txBody>
      </p:sp>
      <p:sp>
        <p:nvSpPr>
          <p:cNvPr id="14" name="TextBox 13"/>
          <p:cNvSpPr txBox="1"/>
          <p:nvPr/>
        </p:nvSpPr>
        <p:spPr>
          <a:xfrm>
            <a:off x="1103091" y="6212115"/>
            <a:ext cx="4162310" cy="551090"/>
          </a:xfrm>
          <a:prstGeom prst="rect">
            <a:avLst/>
          </a:prstGeom>
          <a:noFill/>
        </p:spPr>
        <p:txBody>
          <a:bodyPr wrap="square" tIns="90000" bIns="90000" rtlCol="0">
            <a:spAutoFit/>
          </a:bodyPr>
          <a:lstStyle/>
          <a:p>
            <a:pPr algn="ctr"/>
            <a:r>
              <a:rPr lang="th-TH" sz="2400" i="1" dirty="0">
                <a:latin typeface="JasmineUPC" pitchFamily="18" charset="-34"/>
                <a:cs typeface="JasmineUPC" pitchFamily="18" charset="-34"/>
              </a:rPr>
              <a:t>เครื่องสีข้าว</a:t>
            </a:r>
            <a:endParaRPr lang="en-US" sz="1400" i="1" dirty="0">
              <a:latin typeface="JasmineUPC" pitchFamily="18" charset="-34"/>
              <a:cs typeface="JasmineUPC" pitchFamily="18" charset="-34"/>
            </a:endParaRPr>
          </a:p>
        </p:txBody>
      </p:sp>
      <p:sp>
        <p:nvSpPr>
          <p:cNvPr id="15" name="TextBox 14"/>
          <p:cNvSpPr txBox="1"/>
          <p:nvPr/>
        </p:nvSpPr>
        <p:spPr>
          <a:xfrm>
            <a:off x="1103093" y="2569029"/>
            <a:ext cx="4162310" cy="551090"/>
          </a:xfrm>
          <a:prstGeom prst="rect">
            <a:avLst/>
          </a:prstGeom>
          <a:noFill/>
        </p:spPr>
        <p:txBody>
          <a:bodyPr wrap="square" tIns="90000" bIns="90000" rtlCol="0">
            <a:spAutoFit/>
          </a:bodyPr>
          <a:lstStyle/>
          <a:p>
            <a:r>
              <a:rPr lang="th-TH" sz="2400" i="1" dirty="0">
                <a:latin typeface="JasmineUPC" pitchFamily="18" charset="-34"/>
                <a:cs typeface="JasmineUPC" pitchFamily="18" charset="-34"/>
              </a:rPr>
              <a:t>ข้าวเปลือก</a:t>
            </a:r>
            <a:r>
              <a:rPr lang="th-TH" sz="2400" i="1" dirty="0" err="1">
                <a:latin typeface="JasmineUPC" pitchFamily="18" charset="-34"/>
                <a:cs typeface="JasmineUPC" pitchFamily="18" charset="-34"/>
              </a:rPr>
              <a:t>แพ็ค</a:t>
            </a:r>
            <a:endParaRPr lang="en-US" sz="1400" i="1" dirty="0">
              <a:latin typeface="JasmineUPC" pitchFamily="18" charset="-34"/>
              <a:cs typeface="JasmineUPC" pitchFamily="18" charset="-34"/>
            </a:endParaRPr>
          </a:p>
        </p:txBody>
      </p:sp>
      <p:sp>
        <p:nvSpPr>
          <p:cNvPr id="16" name="Text Placeholder 2"/>
          <p:cNvSpPr>
            <a:spLocks noGrp="1"/>
          </p:cNvSpPr>
          <p:nvPr>
            <p:ph type="body" sz="quarter" idx="10"/>
          </p:nvPr>
        </p:nvSpPr>
        <p:spPr>
          <a:xfrm>
            <a:off x="1182900" y="1452356"/>
            <a:ext cx="8686800" cy="5064598"/>
          </a:xfrm>
        </p:spPr>
        <p:txBody>
          <a:bodyPr/>
          <a:lstStyle/>
          <a:p>
            <a:r>
              <a:rPr lang="th-TH" sz="2000" dirty="0">
                <a:solidFill>
                  <a:srgbClr val="000000"/>
                </a:solidFill>
                <a:latin typeface="JasmineUPC" pitchFamily="18" charset="-34"/>
                <a:cs typeface="JasmineUPC" pitchFamily="18" charset="-34"/>
              </a:rPr>
              <a:t>สร้างช่องทางขายใหม่เพื่อเพิ่มทางเลือกให้กับชาวนาที่ผลิตข้าวพันธุ์พื้นเมืองและข้าวอินทรีย์</a:t>
            </a:r>
          </a:p>
          <a:p>
            <a:endParaRPr lang="th-TH" sz="1400" dirty="0">
              <a:solidFill>
                <a:srgbClr val="000000"/>
              </a:solidFill>
              <a:latin typeface="JasmineUPC" pitchFamily="18" charset="-34"/>
              <a:cs typeface="JasmineUPC" pitchFamily="18" charset="-34"/>
            </a:endParaRPr>
          </a:p>
          <a:p>
            <a:r>
              <a:rPr lang="th-TH" sz="2000" dirty="0">
                <a:solidFill>
                  <a:srgbClr val="000000"/>
                </a:solidFill>
                <a:latin typeface="JasmineUPC" pitchFamily="18" charset="-34"/>
                <a:cs typeface="JasmineUPC" pitchFamily="18" charset="-34"/>
              </a:rPr>
              <a:t>นำนวัตกรรมจากภาควิชาการ (ม. เกษตรศาสตร์ และ ศูนย์วิจัยข้าวล้านนา) สู่ภาคธุรกิจและชุมชน</a:t>
            </a:r>
          </a:p>
          <a:p>
            <a:endParaRPr lang="th-TH" sz="1400" dirty="0">
              <a:solidFill>
                <a:srgbClr val="000000"/>
              </a:solidFill>
              <a:latin typeface="JasmineUPC" pitchFamily="18" charset="-34"/>
              <a:cs typeface="JasmineUPC" pitchFamily="18" charset="-34"/>
            </a:endParaRPr>
          </a:p>
          <a:p>
            <a:endParaRPr lang="th-TH" sz="2000" dirty="0">
              <a:solidFill>
                <a:srgbClr val="000000"/>
              </a:solidFill>
              <a:latin typeface="JasmineUPC" pitchFamily="18" charset="-34"/>
              <a:cs typeface="JasmineUPC" pitchFamily="18" charset="-34"/>
            </a:endParaRPr>
          </a:p>
        </p:txBody>
      </p:sp>
      <p:pic>
        <p:nvPicPr>
          <p:cNvPr id="25601" name="Picture 1" descr="C:\Users\Thanachanan Tongjai\Documents\Personal\Carreer\Pracharat\Mini Ricemill\image1.JPG"/>
          <p:cNvPicPr>
            <a:picLocks noChangeAspect="1" noChangeArrowheads="1"/>
          </p:cNvPicPr>
          <p:nvPr/>
        </p:nvPicPr>
        <p:blipFill>
          <a:blip r:embed="rId7" cstate="print"/>
          <a:srcRect/>
          <a:stretch>
            <a:fillRect/>
          </a:stretch>
        </p:blipFill>
        <p:spPr bwMode="auto">
          <a:xfrm>
            <a:off x="58572" y="2013172"/>
            <a:ext cx="1044521" cy="2012005"/>
          </a:xfrm>
          <a:prstGeom prst="rect">
            <a:avLst/>
          </a:prstGeom>
          <a:noFill/>
        </p:spPr>
      </p:pic>
      <p:pic>
        <p:nvPicPr>
          <p:cNvPr id="25603" name="Picture 3" descr="C:\Users\Thanachanan Tongjai\Documents\Personal\Carreer\Pracharat\Mini Ricemill\วงจร.JPG"/>
          <p:cNvPicPr>
            <a:picLocks noChangeAspect="1" noChangeArrowheads="1"/>
          </p:cNvPicPr>
          <p:nvPr/>
        </p:nvPicPr>
        <p:blipFill>
          <a:blip r:embed="rId8" cstate="print"/>
          <a:srcRect l="5910" t="22434" r="8164" b="17460"/>
          <a:stretch>
            <a:fillRect/>
          </a:stretch>
        </p:blipFill>
        <p:spPr bwMode="auto">
          <a:xfrm>
            <a:off x="5602517" y="2641149"/>
            <a:ext cx="3840617" cy="3761156"/>
          </a:xfrm>
          <a:prstGeom prst="rect">
            <a:avLst/>
          </a:prstGeom>
          <a:noFill/>
        </p:spPr>
      </p:pic>
      <p:sp>
        <p:nvSpPr>
          <p:cNvPr id="18" name="Rectangle 17"/>
          <p:cNvSpPr/>
          <p:nvPr/>
        </p:nvSpPr>
        <p:spPr>
          <a:xfrm>
            <a:off x="5602517" y="6212115"/>
            <a:ext cx="1088569" cy="551090"/>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11" name="Title 1"/>
          <p:cNvSpPr txBox="1">
            <a:spLocks/>
          </p:cNvSpPr>
          <p:nvPr/>
        </p:nvSpPr>
        <p:spPr>
          <a:xfrm>
            <a:off x="444792" y="32148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4.3. </a:t>
            </a:r>
            <a:r>
              <a:rPr lang="th-TH" sz="2800" dirty="0">
                <a:solidFill>
                  <a:srgbClr val="0070C0"/>
                </a:solidFill>
                <a:latin typeface="JasmineUPC" pitchFamily="18" charset="-34"/>
                <a:ea typeface="+mj-ea"/>
                <a:cs typeface="JasmineUPC" pitchFamily="18" charset="-34"/>
              </a:rPr>
              <a:t>การพัฒนาเครื่องสีข้าวครัวเรือนสู่ตลาด</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sp>
        <p:nvSpPr>
          <p:cNvPr id="12" name="Oval 11"/>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76" y="-215065"/>
            <a:ext cx="8690400" cy="831600"/>
          </a:xfrm>
        </p:spPr>
        <p:txBody>
          <a:bodyPr/>
          <a:lstStyle/>
          <a:p>
            <a:r>
              <a:rPr lang="en-US" sz="3200" dirty="0">
                <a:latin typeface="JasmineUPC" pitchFamily="18" charset="-34"/>
                <a:cs typeface="JasmineUPC" pitchFamily="18" charset="-34"/>
              </a:rPr>
              <a:t>    </a:t>
            </a:r>
            <a:r>
              <a:rPr lang="th-TH" sz="3200" dirty="0">
                <a:latin typeface="JasmineUPC" pitchFamily="18" charset="-34"/>
                <a:cs typeface="JasmineUPC" pitchFamily="18" charset="-34"/>
              </a:rPr>
              <a:t>การดำเนินงานเชื่อมโยงตลาด </a:t>
            </a:r>
            <a:r>
              <a:rPr lang="en-US" sz="3200" dirty="0">
                <a:latin typeface="JasmineUPC" pitchFamily="18" charset="-34"/>
                <a:cs typeface="JasmineUPC" pitchFamily="18" charset="-34"/>
              </a:rPr>
              <a:t>(4/5)</a:t>
            </a:r>
          </a:p>
        </p:txBody>
      </p:sp>
      <p:sp>
        <p:nvSpPr>
          <p:cNvPr id="17" name="Title 1"/>
          <p:cNvSpPr txBox="1">
            <a:spLocks/>
          </p:cNvSpPr>
          <p:nvPr/>
        </p:nvSpPr>
        <p:spPr>
          <a:xfrm>
            <a:off x="444792" y="32148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4.4. </a:t>
            </a:r>
            <a:r>
              <a:rPr lang="th-TH" sz="2800" dirty="0">
                <a:solidFill>
                  <a:srgbClr val="0070C0"/>
                </a:solidFill>
                <a:latin typeface="JasmineUPC" pitchFamily="18" charset="-34"/>
                <a:ea typeface="+mj-ea"/>
                <a:cs typeface="JasmineUPC" pitchFamily="18" charset="-34"/>
              </a:rPr>
              <a:t>คัดเลือกสินค้าที่มีความพร้อมเข้าสู่ร้านและแคตา</a:t>
            </a:r>
            <a:r>
              <a:rPr lang="th-TH" sz="2800" dirty="0" err="1">
                <a:solidFill>
                  <a:srgbClr val="0070C0"/>
                </a:solidFill>
                <a:latin typeface="JasmineUPC" pitchFamily="18" charset="-34"/>
                <a:ea typeface="+mj-ea"/>
                <a:cs typeface="JasmineUPC" pitchFamily="18" charset="-34"/>
              </a:rPr>
              <a:t>ล็อค</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sp>
        <p:nvSpPr>
          <p:cNvPr id="18" name="Oval 17"/>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pic>
        <p:nvPicPr>
          <p:cNvPr id="75778" name="Picture 2" descr="C:\Users\Thanachanan Tongjai\Documents\Personal\Carreer\Pracharat\NY Gift\Shop1.JPG"/>
          <p:cNvPicPr>
            <a:picLocks noChangeAspect="1" noChangeArrowheads="1"/>
          </p:cNvPicPr>
          <p:nvPr/>
        </p:nvPicPr>
        <p:blipFill>
          <a:blip r:embed="rId2" cstate="print"/>
          <a:srcRect/>
          <a:stretch>
            <a:fillRect/>
          </a:stretch>
        </p:blipFill>
        <p:spPr bwMode="auto">
          <a:xfrm>
            <a:off x="4930590" y="3422447"/>
            <a:ext cx="4600482" cy="3134264"/>
          </a:xfrm>
          <a:prstGeom prst="rect">
            <a:avLst/>
          </a:prstGeom>
          <a:noFill/>
        </p:spPr>
      </p:pic>
      <p:pic>
        <p:nvPicPr>
          <p:cNvPr id="75779" name="Picture 3" descr="C:\Users\Thanachanan Tongjai\Documents\Personal\Carreer\Pracharat\NY Gift\shop2.JPG"/>
          <p:cNvPicPr>
            <a:picLocks noChangeAspect="1" noChangeArrowheads="1"/>
          </p:cNvPicPr>
          <p:nvPr/>
        </p:nvPicPr>
        <p:blipFill>
          <a:blip r:embed="rId3" cstate="print"/>
          <a:srcRect/>
          <a:stretch>
            <a:fillRect/>
          </a:stretch>
        </p:blipFill>
        <p:spPr bwMode="auto">
          <a:xfrm>
            <a:off x="369602" y="1252138"/>
            <a:ext cx="4399627" cy="329972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76" y="-215065"/>
            <a:ext cx="8690400" cy="831600"/>
          </a:xfrm>
        </p:spPr>
        <p:txBody>
          <a:bodyPr/>
          <a:lstStyle/>
          <a:p>
            <a:r>
              <a:rPr lang="en-US" sz="3200" dirty="0">
                <a:latin typeface="JasmineUPC" pitchFamily="18" charset="-34"/>
                <a:cs typeface="JasmineUPC" pitchFamily="18" charset="-34"/>
              </a:rPr>
              <a:t>    </a:t>
            </a:r>
            <a:r>
              <a:rPr lang="th-TH" sz="3200" dirty="0">
                <a:latin typeface="JasmineUPC" pitchFamily="18" charset="-34"/>
                <a:cs typeface="JasmineUPC" pitchFamily="18" charset="-34"/>
              </a:rPr>
              <a:t>การดำเนินงานเชื่อมโยงตลาด </a:t>
            </a:r>
            <a:r>
              <a:rPr lang="en-US" sz="3200" dirty="0">
                <a:latin typeface="JasmineUPC" pitchFamily="18" charset="-34"/>
                <a:cs typeface="JasmineUPC" pitchFamily="18" charset="-34"/>
              </a:rPr>
              <a:t>(5/5)</a:t>
            </a:r>
          </a:p>
        </p:txBody>
      </p:sp>
      <p:sp>
        <p:nvSpPr>
          <p:cNvPr id="35" name="Rectangle 34"/>
          <p:cNvSpPr/>
          <p:nvPr/>
        </p:nvSpPr>
        <p:spPr>
          <a:xfrm>
            <a:off x="201707" y="1226123"/>
            <a:ext cx="2846311" cy="533087"/>
          </a:xfrm>
          <a:prstGeom prst="rect">
            <a:avLst/>
          </a:prstGeom>
          <a:solidFill>
            <a:srgbClr val="79A2B3"/>
          </a:solidFill>
          <a:ln w="9525">
            <a:solidFill>
              <a:srgbClr val="79A2B3"/>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000" dirty="0">
                <a:solidFill>
                  <a:schemeClr val="bg1"/>
                </a:solidFill>
                <a:latin typeface="JasmineUPC" pitchFamily="18" charset="-34"/>
                <a:cs typeface="JasmineUPC" pitchFamily="18" charset="-34"/>
              </a:rPr>
              <a:t> e-commerce </a:t>
            </a:r>
            <a:r>
              <a:rPr lang="th-TH" sz="2000" dirty="0">
                <a:solidFill>
                  <a:schemeClr val="bg1"/>
                </a:solidFill>
                <a:latin typeface="JasmineUPC" pitchFamily="18" charset="-34"/>
                <a:cs typeface="JasmineUPC" pitchFamily="18" charset="-34"/>
              </a:rPr>
              <a:t>สำหรับกลุ่มงานเกษตร</a:t>
            </a:r>
            <a:endParaRPr lang="en-US" sz="2000" dirty="0">
              <a:solidFill>
                <a:schemeClr val="bg1"/>
              </a:solidFill>
              <a:latin typeface="JasmineUPC" pitchFamily="18" charset="-34"/>
              <a:cs typeface="JasmineUPC" pitchFamily="18" charset="-34"/>
            </a:endParaRPr>
          </a:p>
        </p:txBody>
      </p:sp>
      <p:sp>
        <p:nvSpPr>
          <p:cNvPr id="36" name="Rectangle 35"/>
          <p:cNvSpPr/>
          <p:nvPr/>
        </p:nvSpPr>
        <p:spPr>
          <a:xfrm>
            <a:off x="3366235" y="1217159"/>
            <a:ext cx="2846311" cy="533087"/>
          </a:xfrm>
          <a:prstGeom prst="rect">
            <a:avLst/>
          </a:prstGeom>
          <a:solidFill>
            <a:srgbClr val="79A2B3"/>
          </a:solidFill>
          <a:ln w="9525">
            <a:solidFill>
              <a:srgbClr val="79A2B3"/>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000" dirty="0">
                <a:solidFill>
                  <a:schemeClr val="bg1"/>
                </a:solidFill>
                <a:latin typeface="JasmineUPC" pitchFamily="18" charset="-34"/>
                <a:cs typeface="JasmineUPC" pitchFamily="18" charset="-34"/>
              </a:rPr>
              <a:t>e-commerce </a:t>
            </a:r>
            <a:r>
              <a:rPr lang="th-TH" sz="2000" dirty="0">
                <a:solidFill>
                  <a:schemeClr val="bg1"/>
                </a:solidFill>
                <a:latin typeface="JasmineUPC" pitchFamily="18" charset="-34"/>
                <a:cs typeface="JasmineUPC" pitchFamily="18" charset="-34"/>
              </a:rPr>
              <a:t>สำหรับกลุ่มงานแปรรูป</a:t>
            </a:r>
            <a:endParaRPr lang="en-US" sz="2000" dirty="0">
              <a:solidFill>
                <a:schemeClr val="bg1"/>
              </a:solidFill>
              <a:latin typeface="JasmineUPC" pitchFamily="18" charset="-34"/>
              <a:cs typeface="JasmineUPC" pitchFamily="18" charset="-34"/>
            </a:endParaRPr>
          </a:p>
        </p:txBody>
      </p:sp>
      <p:sp>
        <p:nvSpPr>
          <p:cNvPr id="37" name="Rectangle 36"/>
          <p:cNvSpPr/>
          <p:nvPr/>
        </p:nvSpPr>
        <p:spPr>
          <a:xfrm>
            <a:off x="6476975" y="1208195"/>
            <a:ext cx="2846311" cy="533087"/>
          </a:xfrm>
          <a:prstGeom prst="rect">
            <a:avLst/>
          </a:prstGeom>
          <a:solidFill>
            <a:srgbClr val="79A2B3"/>
          </a:solidFill>
          <a:ln w="9525">
            <a:solidFill>
              <a:srgbClr val="79A2B3"/>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000" dirty="0">
                <a:solidFill>
                  <a:schemeClr val="bg1"/>
                </a:solidFill>
                <a:latin typeface="JasmineUPC" pitchFamily="18" charset="-34"/>
                <a:cs typeface="JasmineUPC" pitchFamily="18" charset="-34"/>
              </a:rPr>
              <a:t>e-commerce </a:t>
            </a:r>
            <a:r>
              <a:rPr lang="th-TH" sz="2000" dirty="0">
                <a:solidFill>
                  <a:schemeClr val="bg1"/>
                </a:solidFill>
                <a:latin typeface="JasmineUPC" pitchFamily="18" charset="-34"/>
                <a:cs typeface="JasmineUPC" pitchFamily="18" charset="-34"/>
              </a:rPr>
              <a:t>สำหรับ</a:t>
            </a:r>
            <a:br>
              <a:rPr lang="th-TH" sz="2000" dirty="0">
                <a:solidFill>
                  <a:schemeClr val="bg1"/>
                </a:solidFill>
                <a:latin typeface="JasmineUPC" pitchFamily="18" charset="-34"/>
                <a:cs typeface="JasmineUPC" pitchFamily="18" charset="-34"/>
              </a:rPr>
            </a:br>
            <a:r>
              <a:rPr lang="th-TH" sz="2000" dirty="0">
                <a:solidFill>
                  <a:schemeClr val="bg1"/>
                </a:solidFill>
                <a:latin typeface="JasmineUPC" pitchFamily="18" charset="-34"/>
                <a:cs typeface="JasmineUPC" pitchFamily="18" charset="-34"/>
              </a:rPr>
              <a:t>กลุ่มงานท่องเที่ยวโดยชุมชน</a:t>
            </a:r>
            <a:endParaRPr lang="en-US" sz="2000" dirty="0">
              <a:solidFill>
                <a:schemeClr val="bg1"/>
              </a:solidFill>
              <a:latin typeface="JasmineUPC" pitchFamily="18" charset="-34"/>
              <a:cs typeface="JasmineUPC" pitchFamily="18" charset="-34"/>
            </a:endParaRPr>
          </a:p>
        </p:txBody>
      </p:sp>
      <p:pic>
        <p:nvPicPr>
          <p:cNvPr id="43" name="Picture 42"/>
          <p:cNvPicPr>
            <a:picLocks noChangeAspect="1"/>
          </p:cNvPicPr>
          <p:nvPr/>
        </p:nvPicPr>
        <p:blipFill rotWithShape="1">
          <a:blip r:embed="rId2" cstate="print"/>
          <a:srcRect l="21642" t="17224" r="33885" b="16363"/>
          <a:stretch/>
        </p:blipFill>
        <p:spPr>
          <a:xfrm>
            <a:off x="457200" y="1929609"/>
            <a:ext cx="2366360" cy="1987743"/>
          </a:xfrm>
          <a:prstGeom prst="rect">
            <a:avLst/>
          </a:prstGeom>
          <a:ln>
            <a:solidFill>
              <a:schemeClr val="bg2"/>
            </a:solidFill>
          </a:ln>
        </p:spPr>
      </p:pic>
      <p:sp>
        <p:nvSpPr>
          <p:cNvPr id="44" name="TextBox 43"/>
          <p:cNvSpPr txBox="1"/>
          <p:nvPr/>
        </p:nvSpPr>
        <p:spPr>
          <a:xfrm>
            <a:off x="201707" y="4166234"/>
            <a:ext cx="2846311" cy="1720641"/>
          </a:xfrm>
          <a:prstGeom prst="rect">
            <a:avLst/>
          </a:prstGeom>
          <a:noFill/>
        </p:spPr>
        <p:txBody>
          <a:bodyPr wrap="square" tIns="90000" bIns="90000" rtlCol="0">
            <a:spAutoFit/>
          </a:bodyPr>
          <a:lstStyle/>
          <a:p>
            <a:pPr fontAlgn="base">
              <a:buClr>
                <a:srgbClr val="000000"/>
              </a:buClr>
              <a:buSzPct val="100000"/>
              <a:buFont typeface=""/>
            </a:pPr>
            <a:r>
              <a:rPr lang="th-TH" sz="2000" dirty="0">
                <a:solidFill>
                  <a:srgbClr val="000000"/>
                </a:solidFill>
                <a:latin typeface="JasmineUPC" pitchFamily="18" charset="-34"/>
                <a:cs typeface="JasmineUPC" pitchFamily="18" charset="-34"/>
              </a:rPr>
              <a:t>ร่วมกับ </a:t>
            </a:r>
            <a:r>
              <a:rPr lang="en-US" sz="2000" dirty="0" err="1">
                <a:solidFill>
                  <a:srgbClr val="000000"/>
                </a:solidFill>
                <a:latin typeface="JasmineUPC" pitchFamily="18" charset="-34"/>
                <a:cs typeface="JasmineUPC" pitchFamily="18" charset="-34"/>
              </a:rPr>
              <a:t>AIS</a:t>
            </a:r>
            <a:r>
              <a:rPr lang="th-TH" sz="2000" dirty="0">
                <a:solidFill>
                  <a:srgbClr val="000000"/>
                </a:solidFill>
                <a:latin typeface="JasmineUPC" pitchFamily="18" charset="-34"/>
                <a:cs typeface="JasmineUPC" pitchFamily="18" charset="-34"/>
              </a:rPr>
              <a:t> และ </a:t>
            </a:r>
            <a:r>
              <a:rPr lang="en-US" sz="2000" dirty="0" err="1">
                <a:solidFill>
                  <a:srgbClr val="000000"/>
                </a:solidFill>
                <a:latin typeface="JasmineUPC" pitchFamily="18" charset="-34"/>
                <a:cs typeface="JasmineUPC" pitchFamily="18" charset="-34"/>
              </a:rPr>
              <a:t>SCG</a:t>
            </a:r>
            <a:r>
              <a:rPr lang="en-US" sz="2000" dirty="0">
                <a:solidFill>
                  <a:srgbClr val="000000"/>
                </a:solidFill>
                <a:latin typeface="JasmineUPC" pitchFamily="18" charset="-34"/>
                <a:cs typeface="JasmineUPC" pitchFamily="18" charset="-34"/>
              </a:rPr>
              <a:t> Express </a:t>
            </a:r>
            <a:r>
              <a:rPr lang="th-TH" sz="2000" dirty="0">
                <a:solidFill>
                  <a:srgbClr val="000000"/>
                </a:solidFill>
                <a:latin typeface="JasmineUPC" pitchFamily="18" charset="-34"/>
                <a:cs typeface="JasmineUPC" pitchFamily="18" charset="-34"/>
              </a:rPr>
              <a:t>ในการนำชุมชนการเกษตรขึ้นสู่ </a:t>
            </a:r>
            <a:r>
              <a:rPr lang="en-US" sz="2000" dirty="0">
                <a:solidFill>
                  <a:srgbClr val="000000"/>
                </a:solidFill>
                <a:latin typeface="JasmineUPC" pitchFamily="18" charset="-34"/>
                <a:cs typeface="JasmineUPC" pitchFamily="18" charset="-34"/>
              </a:rPr>
              <a:t>mobile</a:t>
            </a:r>
          </a:p>
          <a:p>
            <a:pPr fontAlgn="base">
              <a:buClr>
                <a:srgbClr val="000000"/>
              </a:buClr>
              <a:buSzPct val="100000"/>
              <a:buFont typeface=""/>
            </a:pPr>
            <a:r>
              <a:rPr lang="en-US" sz="2000" dirty="0">
                <a:solidFill>
                  <a:srgbClr val="000000"/>
                </a:solidFill>
                <a:latin typeface="JasmineUPC" pitchFamily="18" charset="-34"/>
                <a:cs typeface="JasmineUPC" pitchFamily="18" charset="-34"/>
              </a:rPr>
              <a:t>application </a:t>
            </a:r>
            <a:r>
              <a:rPr lang="th-TH" sz="2000" dirty="0">
                <a:solidFill>
                  <a:srgbClr val="000000"/>
                </a:solidFill>
                <a:latin typeface="JasmineUPC" pitchFamily="18" charset="-34"/>
                <a:cs typeface="JasmineUPC" pitchFamily="18" charset="-34"/>
              </a:rPr>
              <a:t>ฟาร์มสุข</a:t>
            </a:r>
          </a:p>
          <a:p>
            <a:pPr fontAlgn="base">
              <a:buClr>
                <a:srgbClr val="000000"/>
              </a:buClr>
              <a:buSzPct val="100000"/>
              <a:buFont typeface=""/>
            </a:pPr>
            <a:endParaRPr lang="th-TH" sz="2000" dirty="0">
              <a:solidFill>
                <a:srgbClr val="000000"/>
              </a:solidFill>
              <a:latin typeface="JasmineUPC" pitchFamily="18" charset="-34"/>
              <a:cs typeface="JasmineUPC" pitchFamily="18" charset="-34"/>
            </a:endParaRPr>
          </a:p>
          <a:p>
            <a:pPr algn="ctr" fontAlgn="base">
              <a:buClr>
                <a:srgbClr val="000000"/>
              </a:buClr>
              <a:buSzPct val="100000"/>
              <a:buFont typeface=""/>
            </a:pPr>
            <a:r>
              <a:rPr lang="th-TH" sz="2000" b="1" i="1" dirty="0">
                <a:solidFill>
                  <a:srgbClr val="000000"/>
                </a:solidFill>
                <a:latin typeface="JasmineUPC" pitchFamily="18" charset="-34"/>
                <a:cs typeface="JasmineUPC" pitchFamily="18" charset="-34"/>
              </a:rPr>
              <a:t>อยู่ระหว่างดำเนินการ</a:t>
            </a:r>
            <a:endParaRPr lang="en-US" sz="2000" b="1" i="1" dirty="0">
              <a:solidFill>
                <a:srgbClr val="000000"/>
              </a:solidFill>
              <a:latin typeface="JasmineUPC" pitchFamily="18" charset="-34"/>
              <a:cs typeface="JasmineUPC" pitchFamily="18" charset="-34"/>
            </a:endParaRPr>
          </a:p>
        </p:txBody>
      </p:sp>
      <p:grpSp>
        <p:nvGrpSpPr>
          <p:cNvPr id="3" name="Group 45"/>
          <p:cNvGrpSpPr/>
          <p:nvPr/>
        </p:nvGrpSpPr>
        <p:grpSpPr>
          <a:xfrm>
            <a:off x="3742751" y="1929609"/>
            <a:ext cx="1988280" cy="1837769"/>
            <a:chOff x="8155423" y="3542927"/>
            <a:chExt cx="3390029" cy="3264886"/>
          </a:xfrm>
        </p:grpSpPr>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5423" y="3542927"/>
              <a:ext cx="3390029" cy="2542522"/>
            </a:xfrm>
            <a:prstGeom prst="rect">
              <a:avLst/>
            </a:prstGeom>
            <a:ln>
              <a:solidFill>
                <a:srgbClr val="002060"/>
              </a:solidFill>
            </a:ln>
          </p:spPr>
        </p:pic>
        <p:sp>
          <p:nvSpPr>
            <p:cNvPr id="48" name="TextBox 47"/>
            <p:cNvSpPr txBox="1"/>
            <p:nvPr/>
          </p:nvSpPr>
          <p:spPr>
            <a:xfrm>
              <a:off x="8155423" y="6151677"/>
              <a:ext cx="314967" cy="656136"/>
            </a:xfrm>
            <a:prstGeom prst="rect">
              <a:avLst/>
            </a:prstGeom>
            <a:noFill/>
          </p:spPr>
          <p:txBody>
            <a:bodyPr wrap="none" rtlCol="0">
              <a:spAutoFit/>
            </a:bodyPr>
            <a:lstStyle/>
            <a:p>
              <a:endParaRPr lang="en-US" dirty="0"/>
            </a:p>
          </p:txBody>
        </p:sp>
      </p:grpSp>
      <p:sp>
        <p:nvSpPr>
          <p:cNvPr id="49" name="TextBox 48"/>
          <p:cNvSpPr txBox="1"/>
          <p:nvPr/>
        </p:nvSpPr>
        <p:spPr>
          <a:xfrm>
            <a:off x="3339341" y="3404238"/>
            <a:ext cx="3137634" cy="797311"/>
          </a:xfrm>
          <a:prstGeom prst="rect">
            <a:avLst/>
          </a:prstGeom>
          <a:noFill/>
        </p:spPr>
        <p:txBody>
          <a:bodyPr wrap="square" tIns="90000" bIns="90000" rtlCol="0">
            <a:spAutoFit/>
          </a:bodyPr>
          <a:lstStyle/>
          <a:p>
            <a:pPr fontAlgn="base">
              <a:buClr>
                <a:srgbClr val="000000"/>
              </a:buClr>
              <a:buSzPct val="100000"/>
              <a:buFont typeface=""/>
            </a:pPr>
            <a:r>
              <a:rPr lang="th-TH" sz="2000" dirty="0">
                <a:solidFill>
                  <a:srgbClr val="000000"/>
                </a:solidFill>
                <a:latin typeface="JasmineUPC" pitchFamily="18" charset="-34"/>
                <a:cs typeface="JasmineUPC" pitchFamily="18" charset="-34"/>
              </a:rPr>
              <a:t>เตรียมความพร้อมชุมชนผู้ผลิตเพื่อเข้าร่วมขายสินค้าบน </a:t>
            </a:r>
            <a:r>
              <a:rPr lang="en-US" sz="2000" dirty="0" err="1">
                <a:solidFill>
                  <a:srgbClr val="000000"/>
                </a:solidFill>
                <a:latin typeface="JasmineUPC" pitchFamily="18" charset="-34"/>
                <a:cs typeface="JasmineUPC" pitchFamily="18" charset="-34"/>
              </a:rPr>
              <a:t>Lazada</a:t>
            </a:r>
            <a:endParaRPr lang="en-US" sz="2000" b="1" i="1" dirty="0">
              <a:solidFill>
                <a:srgbClr val="000000"/>
              </a:solidFill>
              <a:latin typeface="JasmineUPC" pitchFamily="18" charset="-34"/>
              <a:cs typeface="JasmineUPC" pitchFamily="18" charset="-34"/>
            </a:endParaRPr>
          </a:p>
        </p:txBody>
      </p:sp>
      <p:pic>
        <p:nvPicPr>
          <p:cNvPr id="50" name="Picture 49"/>
          <p:cNvPicPr>
            <a:picLocks noChangeAspect="1"/>
          </p:cNvPicPr>
          <p:nvPr/>
        </p:nvPicPr>
        <p:blipFill rotWithShape="1">
          <a:blip r:embed="rId4" cstate="print"/>
          <a:srcRect l="15824" t="9747" r="16553" b="12272"/>
          <a:stretch/>
        </p:blipFill>
        <p:spPr>
          <a:xfrm>
            <a:off x="3339341" y="4166234"/>
            <a:ext cx="2933316" cy="1902691"/>
          </a:xfrm>
          <a:prstGeom prst="rect">
            <a:avLst/>
          </a:prstGeom>
          <a:ln>
            <a:solidFill>
              <a:schemeClr val="tx1"/>
            </a:solidFill>
          </a:ln>
        </p:spPr>
      </p:pic>
      <p:sp>
        <p:nvSpPr>
          <p:cNvPr id="51" name="TextBox 50"/>
          <p:cNvSpPr txBox="1"/>
          <p:nvPr/>
        </p:nvSpPr>
        <p:spPr>
          <a:xfrm>
            <a:off x="3343824" y="6111568"/>
            <a:ext cx="3137634" cy="797311"/>
          </a:xfrm>
          <a:prstGeom prst="rect">
            <a:avLst/>
          </a:prstGeom>
          <a:noFill/>
        </p:spPr>
        <p:txBody>
          <a:bodyPr wrap="square" tIns="90000" bIns="90000" rtlCol="0">
            <a:spAutoFit/>
          </a:bodyPr>
          <a:lstStyle/>
          <a:p>
            <a:pPr fontAlgn="base">
              <a:buClr>
                <a:srgbClr val="000000"/>
              </a:buClr>
              <a:buSzPct val="100000"/>
              <a:buFont typeface=""/>
            </a:pPr>
            <a:r>
              <a:rPr lang="th-TH" sz="2000" dirty="0">
                <a:solidFill>
                  <a:srgbClr val="000000"/>
                </a:solidFill>
                <a:latin typeface="JasmineUPC" pitchFamily="18" charset="-34"/>
                <a:cs typeface="JasmineUPC" pitchFamily="18" charset="-34"/>
              </a:rPr>
              <a:t>สร้างแค</a:t>
            </a:r>
            <a:r>
              <a:rPr lang="th-TH" sz="2000" dirty="0" err="1">
                <a:solidFill>
                  <a:srgbClr val="000000"/>
                </a:solidFill>
                <a:latin typeface="JasmineUPC" pitchFamily="18" charset="-34"/>
                <a:cs typeface="JasmineUPC" pitchFamily="18" charset="-34"/>
              </a:rPr>
              <a:t>ตาล็</a:t>
            </a:r>
            <a:r>
              <a:rPr lang="th-TH" sz="2000" dirty="0">
                <a:solidFill>
                  <a:srgbClr val="000000"/>
                </a:solidFill>
                <a:latin typeface="JasmineUPC" pitchFamily="18" charset="-34"/>
                <a:cs typeface="JasmineUPC" pitchFamily="18" charset="-34"/>
              </a:rPr>
              <a:t>อกสินค้า</a:t>
            </a:r>
            <a:r>
              <a:rPr lang="th-TH" sz="2000" dirty="0" err="1">
                <a:solidFill>
                  <a:srgbClr val="000000"/>
                </a:solidFill>
                <a:latin typeface="JasmineUPC" pitchFamily="18" charset="-34"/>
                <a:cs typeface="JasmineUPC" pitchFamily="18" charset="-34"/>
              </a:rPr>
              <a:t>บนเว็ปไซต์</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ประชารัฐรักสามัคคี (ประเทศไทย)</a:t>
            </a:r>
            <a:endParaRPr lang="en-US" sz="2000" b="1" i="1" dirty="0">
              <a:solidFill>
                <a:srgbClr val="000000"/>
              </a:solidFill>
              <a:latin typeface="JasmineUPC" pitchFamily="18" charset="-34"/>
              <a:cs typeface="JasmineUPC" pitchFamily="18" charset="-34"/>
            </a:endParaRPr>
          </a:p>
        </p:txBody>
      </p:sp>
      <p:pic>
        <p:nvPicPr>
          <p:cNvPr id="52"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8017" y="2080101"/>
            <a:ext cx="1057151" cy="1015753"/>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6" descr="Image result for นายรอบรู้ applicati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1203" y="2073919"/>
            <a:ext cx="1115374" cy="1071696"/>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6553174" y="3404238"/>
            <a:ext cx="2846311" cy="1720641"/>
          </a:xfrm>
          <a:prstGeom prst="rect">
            <a:avLst/>
          </a:prstGeom>
          <a:noFill/>
        </p:spPr>
        <p:txBody>
          <a:bodyPr wrap="square" tIns="90000" bIns="90000" rtlCol="0">
            <a:spAutoFit/>
          </a:bodyPr>
          <a:lstStyle/>
          <a:p>
            <a:pPr fontAlgn="base">
              <a:buClr>
                <a:srgbClr val="000000"/>
              </a:buClr>
              <a:buSzPct val="100000"/>
              <a:buFont typeface=""/>
            </a:pPr>
            <a:r>
              <a:rPr lang="th-TH" sz="2000" dirty="0">
                <a:solidFill>
                  <a:srgbClr val="000000"/>
                </a:solidFill>
                <a:latin typeface="JasmineUPC" pitchFamily="18" charset="-34"/>
                <a:cs typeface="JasmineUPC" pitchFamily="18" charset="-34"/>
              </a:rPr>
              <a:t>สร้างความเชื่อมโยงกับ </a:t>
            </a:r>
            <a:r>
              <a:rPr lang="en-US" sz="2000" dirty="0">
                <a:solidFill>
                  <a:srgbClr val="000000"/>
                </a:solidFill>
                <a:latin typeface="JasmineUPC" pitchFamily="18" charset="-34"/>
                <a:cs typeface="JasmineUPC" pitchFamily="18" charset="-34"/>
              </a:rPr>
              <a:t>mobile application </a:t>
            </a:r>
            <a:r>
              <a:rPr lang="th-TH" sz="2000" dirty="0">
                <a:solidFill>
                  <a:srgbClr val="000000"/>
                </a:solidFill>
                <a:latin typeface="JasmineUPC" pitchFamily="18" charset="-34"/>
                <a:cs typeface="JasmineUPC" pitchFamily="18" charset="-34"/>
              </a:rPr>
              <a:t>ท่องเที่ยว "นายรอบรู้" เพื่อสร้างฐานข้อมูลร่วมกัน</a:t>
            </a:r>
          </a:p>
          <a:p>
            <a:pPr fontAlgn="base">
              <a:buClr>
                <a:srgbClr val="000000"/>
              </a:buClr>
              <a:buSzPct val="100000"/>
              <a:buFont typeface=""/>
            </a:pPr>
            <a:endParaRPr lang="th-TH" sz="2000" dirty="0">
              <a:solidFill>
                <a:srgbClr val="000000"/>
              </a:solidFill>
              <a:latin typeface="JasmineUPC" pitchFamily="18" charset="-34"/>
              <a:cs typeface="JasmineUPC" pitchFamily="18" charset="-34"/>
            </a:endParaRPr>
          </a:p>
          <a:p>
            <a:pPr algn="ctr" fontAlgn="base">
              <a:buClr>
                <a:srgbClr val="000000"/>
              </a:buClr>
              <a:buSzPct val="100000"/>
              <a:buFont typeface=""/>
            </a:pPr>
            <a:r>
              <a:rPr lang="th-TH" sz="2000" b="1" i="1" dirty="0">
                <a:solidFill>
                  <a:srgbClr val="000000"/>
                </a:solidFill>
                <a:latin typeface="JasmineUPC" pitchFamily="18" charset="-34"/>
                <a:cs typeface="JasmineUPC" pitchFamily="18" charset="-34"/>
              </a:rPr>
              <a:t>อยู่ระหว่างดำเนินการ</a:t>
            </a:r>
            <a:endParaRPr lang="en-US" sz="2000" b="1" i="1" dirty="0">
              <a:solidFill>
                <a:srgbClr val="000000"/>
              </a:solidFill>
              <a:latin typeface="JasmineUPC" pitchFamily="18" charset="-34"/>
              <a:cs typeface="JasmineUPC" pitchFamily="18" charset="-34"/>
            </a:endParaRPr>
          </a:p>
        </p:txBody>
      </p:sp>
      <p:sp>
        <p:nvSpPr>
          <p:cNvPr id="17" name="Title 1"/>
          <p:cNvSpPr txBox="1">
            <a:spLocks/>
          </p:cNvSpPr>
          <p:nvPr/>
        </p:nvSpPr>
        <p:spPr>
          <a:xfrm>
            <a:off x="444792" y="32148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4.5. </a:t>
            </a:r>
            <a:r>
              <a:rPr lang="th-TH" sz="2800" noProof="0" dirty="0">
                <a:solidFill>
                  <a:srgbClr val="0070C0"/>
                </a:solidFill>
                <a:latin typeface="JasmineUPC" pitchFamily="18" charset="-34"/>
                <a:ea typeface="+mj-ea"/>
                <a:cs typeface="JasmineUPC" pitchFamily="18" charset="-34"/>
              </a:rPr>
              <a:t>ผลักดันชุมชนที่มีความพร้อมสู่ตลาดออนไลน์</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sp>
        <p:nvSpPr>
          <p:cNvPr id="18" name="Oval 17"/>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68946" y="1354260"/>
            <a:ext cx="8686800" cy="4617720"/>
          </a:xfrm>
        </p:spPr>
        <p:txBody>
          <a:bodyPr/>
          <a:lstStyle/>
          <a:p>
            <a:r>
              <a:rPr lang="th-TH" sz="2000" dirty="0">
                <a:latin typeface="JasmineUPC" pitchFamily="18" charset="-34"/>
                <a:cs typeface="JasmineUPC" pitchFamily="18" charset="-34"/>
              </a:rPr>
              <a:t>ผลักดันการขึ้นทะเบียนทรัพย์สินทางปัญญาของผลิตภัณฑ์ผ้าขาวม้าทอมือ</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การขอจดลิขสิทธิ์ลายผ้าจำนวน </a:t>
            </a:r>
            <a:r>
              <a:rPr lang="en-US" sz="2000" dirty="0">
                <a:solidFill>
                  <a:srgbClr val="000000"/>
                </a:solidFill>
                <a:latin typeface="JasmineUPC" pitchFamily="18" charset="-34"/>
                <a:cs typeface="JasmineUPC" pitchFamily="18" charset="-34"/>
              </a:rPr>
              <a:t>13</a:t>
            </a:r>
            <a:r>
              <a:rPr lang="th-TH" sz="2000" dirty="0">
                <a:solidFill>
                  <a:srgbClr val="000000"/>
                </a:solidFill>
                <a:latin typeface="JasmineUPC" pitchFamily="18" charset="-34"/>
                <a:cs typeface="JasmineUPC" pitchFamily="18" charset="-34"/>
              </a:rPr>
              <a:t> ราย</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การจดทะเบียนเครื่องหมายการค้าจำนวน </a:t>
            </a:r>
            <a:r>
              <a:rPr lang="en-US" sz="2000" dirty="0">
                <a:solidFill>
                  <a:srgbClr val="000000"/>
                </a:solidFill>
                <a:latin typeface="JasmineUPC" pitchFamily="18" charset="-34"/>
                <a:cs typeface="JasmineUPC" pitchFamily="18" charset="-34"/>
              </a:rPr>
              <a:t>8</a:t>
            </a:r>
            <a:r>
              <a:rPr lang="th-TH" sz="2000" dirty="0">
                <a:solidFill>
                  <a:srgbClr val="000000"/>
                </a:solidFill>
                <a:latin typeface="JasmineUPC" pitchFamily="18" charset="-34"/>
                <a:cs typeface="JasmineUPC" pitchFamily="18" charset="-34"/>
              </a:rPr>
              <a:t> ราย</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การจดอนุสิทธิบัตรกี่ทอผ้าแบบพับได้</a:t>
            </a:r>
            <a:r>
              <a:rPr lang="en-US" sz="2000" dirty="0">
                <a:solidFill>
                  <a:srgbClr val="000000"/>
                </a:solidFill>
                <a:latin typeface="JasmineUPC" pitchFamily="18" charset="-34"/>
                <a:cs typeface="JasmineUPC" pitchFamily="18" charset="-34"/>
              </a:rPr>
              <a:t> </a:t>
            </a:r>
            <a:r>
              <a:rPr lang="th-TH" sz="2000" dirty="0">
                <a:solidFill>
                  <a:srgbClr val="000000"/>
                </a:solidFill>
                <a:latin typeface="JasmineUPC" pitchFamily="18" charset="-34"/>
                <a:cs typeface="JasmineUPC" pitchFamily="18" charset="-34"/>
              </a:rPr>
              <a:t>จำนวน </a:t>
            </a:r>
            <a:r>
              <a:rPr lang="en-US" sz="2000" dirty="0">
                <a:solidFill>
                  <a:srgbClr val="000000"/>
                </a:solidFill>
                <a:latin typeface="JasmineUPC" pitchFamily="18" charset="-34"/>
                <a:cs typeface="JasmineUPC" pitchFamily="18" charset="-34"/>
              </a:rPr>
              <a:t>1 </a:t>
            </a:r>
            <a:r>
              <a:rPr lang="th-TH" sz="2000" dirty="0">
                <a:solidFill>
                  <a:srgbClr val="000000"/>
                </a:solidFill>
                <a:latin typeface="JasmineUPC" pitchFamily="18" charset="-34"/>
                <a:cs typeface="JasmineUPC" pitchFamily="18" charset="-34"/>
              </a:rPr>
              <a:t>ราย</a:t>
            </a:r>
          </a:p>
          <a:p>
            <a:pPr fontAlgn="base">
              <a:buClr>
                <a:srgbClr val="000000"/>
              </a:buClr>
              <a:buSzPct val="100000"/>
              <a:buFont typeface=""/>
            </a:pPr>
            <a:endParaRPr lang="th-TH" sz="2000" dirty="0">
              <a:solidFill>
                <a:srgbClr val="000000"/>
              </a:solidFill>
              <a:latin typeface="Arial"/>
              <a:cs typeface="JasmineUPC" pitchFamily="18" charset="-34"/>
            </a:endParaRPr>
          </a:p>
          <a:p>
            <a:pPr lvl="1" fontAlgn="base">
              <a:buClr>
                <a:srgbClr val="177B57"/>
              </a:buClr>
              <a:buSzPct val="100000"/>
              <a:buNone/>
            </a:pPr>
            <a:endParaRPr lang="en-US" sz="2000" dirty="0">
              <a:solidFill>
                <a:srgbClr val="000000"/>
              </a:solidFill>
              <a:latin typeface="Arial"/>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การดำเนินงาน</a:t>
            </a:r>
            <a:r>
              <a:rPr lang="th-TH" sz="2800" b="1" noProof="0" dirty="0">
                <a:solidFill>
                  <a:srgbClr val="0070C0"/>
                </a:solidFill>
                <a:latin typeface="JasmineUPC" pitchFamily="18" charset="-34"/>
                <a:ea typeface="+mj-ea"/>
                <a:cs typeface="JasmineUPC" pitchFamily="18" charset="-34"/>
              </a:rPr>
              <a:t>ขับเคลื่อนกระบวนการรับรองมาตรฐานต่างๆ </a:t>
            </a:r>
            <a:r>
              <a:rPr lang="en-US" sz="2800" b="1" noProof="0" dirty="0">
                <a:solidFill>
                  <a:srgbClr val="0070C0"/>
                </a:solidFill>
                <a:latin typeface="JasmineUPC" pitchFamily="18" charset="-34"/>
                <a:ea typeface="+mj-ea"/>
                <a:cs typeface="JasmineUPC" pitchFamily="18" charset="-34"/>
              </a:rPr>
              <a:t>(1/2)</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5</a:t>
            </a:r>
          </a:p>
        </p:txBody>
      </p:sp>
      <p:pic>
        <p:nvPicPr>
          <p:cNvPr id="6" name="Picture 1" descr="20170130_153742.png"/>
          <p:cNvPicPr>
            <a:picLocks noChangeAspect="1"/>
          </p:cNvPicPr>
          <p:nvPr/>
        </p:nvPicPr>
        <p:blipFill>
          <a:blip r:embed="rId2" cstate="print">
            <a:extLst>
              <a:ext uri="{28A0092B-C50C-407E-A947-70E740481C1C}">
                <a14:useLocalDpi xmlns:a14="http://schemas.microsoft.com/office/drawing/2010/main" val="0"/>
              </a:ext>
            </a:extLst>
          </a:blip>
          <a:srcRect t="18208" b="10974"/>
          <a:stretch>
            <a:fillRect/>
          </a:stretch>
        </p:blipFill>
        <p:spPr bwMode="auto">
          <a:xfrm>
            <a:off x="6791797" y="3077103"/>
            <a:ext cx="2632415" cy="331486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7" name="Picture 6"/>
          <p:cNvPicPr>
            <a:picLocks noChangeAspect="1"/>
          </p:cNvPicPr>
          <p:nvPr/>
        </p:nvPicPr>
        <p:blipFill rotWithShape="1">
          <a:blip r:embed="rId3" cstate="print"/>
          <a:srcRect l="35227" t="56035" r="35869" b="18751"/>
          <a:stretch/>
        </p:blipFill>
        <p:spPr>
          <a:xfrm>
            <a:off x="4393543" y="4473582"/>
            <a:ext cx="2249295" cy="1103672"/>
          </a:xfrm>
          <a:prstGeom prst="rect">
            <a:avLst/>
          </a:prstGeom>
          <a:noFill/>
          <a:ln>
            <a:no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18654" y="5665152"/>
            <a:ext cx="2146346" cy="1133856"/>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rotWithShape="1">
          <a:blip r:embed="rId5" cstate="print"/>
          <a:srcRect l="21353" t="44170" r="51159" b="30495"/>
          <a:stretch/>
        </p:blipFill>
        <p:spPr>
          <a:xfrm>
            <a:off x="4171518" y="5678337"/>
            <a:ext cx="2161612" cy="112067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1" name="Picture 10"/>
          <p:cNvPicPr>
            <a:picLocks noChangeAspect="1"/>
          </p:cNvPicPr>
          <p:nvPr/>
        </p:nvPicPr>
        <p:blipFill rotWithShape="1">
          <a:blip r:embed="rId6" cstate="print"/>
          <a:srcRect l="20987" t="37243" r="52353" b="30756"/>
          <a:stretch/>
        </p:blipFill>
        <p:spPr>
          <a:xfrm>
            <a:off x="2664138" y="4469034"/>
            <a:ext cx="1628554" cy="1099583"/>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rotWithShape="1">
          <a:blip r:embed="rId7" cstate="print"/>
          <a:srcRect l="24196" t="37200" r="54646" b="31551"/>
          <a:stretch/>
        </p:blipFill>
        <p:spPr>
          <a:xfrm>
            <a:off x="5054429" y="3052910"/>
            <a:ext cx="1588409" cy="1319589"/>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rotWithShape="1">
          <a:blip r:embed="rId8" cstate="print"/>
          <a:srcRect l="25408" t="42845" r="55585" b="24993"/>
          <a:stretch/>
        </p:blipFill>
        <p:spPr>
          <a:xfrm>
            <a:off x="714475" y="3052910"/>
            <a:ext cx="1386348" cy="1319589"/>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l="24475" t="13149" r="28979" b="2593"/>
          <a:stretch/>
        </p:blipFill>
        <p:spPr>
          <a:xfrm>
            <a:off x="8048421" y="1117339"/>
            <a:ext cx="1451131" cy="1751234"/>
          </a:xfrm>
          <a:prstGeom prst="rect">
            <a:avLst/>
          </a:prstGeom>
          <a:noFill/>
          <a:ln>
            <a:noFill/>
          </a:ln>
          <a:effectLst>
            <a:outerShdw blurRad="50800" dist="38100" dir="2700000" algn="tl" rotWithShape="0">
              <a:prstClr val="black">
                <a:alpha val="40000"/>
              </a:prstClr>
            </a:outerShdw>
          </a:effectLst>
        </p:spPr>
      </p:pic>
      <p:pic>
        <p:nvPicPr>
          <p:cNvPr id="16" name="Picture 15"/>
          <p:cNvPicPr>
            <a:picLocks noChangeAspect="1"/>
          </p:cNvPicPr>
          <p:nvPr/>
        </p:nvPicPr>
        <p:blipFill rotWithShape="1">
          <a:blip r:embed="rId10" cstate="print">
            <a:extLst>
              <a:ext uri="{28A0092B-C50C-407E-A947-70E740481C1C}">
                <a14:useLocalDpi xmlns:a14="http://schemas.microsoft.com/office/drawing/2010/main" val="0"/>
              </a:ext>
            </a:extLst>
          </a:blip>
          <a:srcRect l="18932" t="19166" r="36502" b="25246"/>
          <a:stretch/>
        </p:blipFill>
        <p:spPr>
          <a:xfrm rot="16200000">
            <a:off x="6288066" y="1264336"/>
            <a:ext cx="1745123" cy="1451131"/>
          </a:xfrm>
          <a:prstGeom prst="rect">
            <a:avLst/>
          </a:prstGeom>
          <a:noFill/>
          <a:ln>
            <a:noFill/>
          </a:ln>
          <a:effectLst>
            <a:outerShdw blurRad="50800" dist="38100" dir="2700000" algn="tl" rotWithShape="0">
              <a:prstClr val="black">
                <a:alpha val="40000"/>
              </a:prstClr>
            </a:outerShdw>
          </a:effectLst>
        </p:spPr>
      </p:pic>
      <p:pic>
        <p:nvPicPr>
          <p:cNvPr id="17" name="Picture 16"/>
          <p:cNvPicPr>
            <a:picLocks noChangeAspect="1"/>
          </p:cNvPicPr>
          <p:nvPr/>
        </p:nvPicPr>
        <p:blipFill rotWithShape="1">
          <a:blip r:embed="rId11" cstate="print"/>
          <a:srcRect l="21269" t="43425" r="56398" b="30165"/>
          <a:stretch/>
        </p:blipFill>
        <p:spPr>
          <a:xfrm>
            <a:off x="714475" y="4449294"/>
            <a:ext cx="1715389" cy="1141055"/>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8" name="Picture 17"/>
          <p:cNvPicPr>
            <a:picLocks noChangeAspect="1"/>
          </p:cNvPicPr>
          <p:nvPr/>
        </p:nvPicPr>
        <p:blipFill rotWithShape="1">
          <a:blip r:embed="rId12" cstate="print"/>
          <a:srcRect l="24856" t="36348" r="53912" b="32452"/>
          <a:stretch/>
        </p:blipFill>
        <p:spPr>
          <a:xfrm>
            <a:off x="2759318" y="3052910"/>
            <a:ext cx="1530212" cy="1264839"/>
          </a:xfrm>
          <a:prstGeom prst="rect">
            <a:avLst/>
          </a:prstGeom>
          <a:noFill/>
          <a:ln>
            <a:solidFill>
              <a:schemeClr val="accent1"/>
            </a:solidFill>
          </a:ln>
          <a:effectLst>
            <a:outerShdw blurRad="50800" dist="38100" dir="2700000" algn="tl" rotWithShape="0">
              <a:prstClr val="black">
                <a:alpha val="40000"/>
              </a:prstClr>
            </a:outerShdw>
          </a:effectLst>
        </p:spPr>
      </p:pic>
      <p:sp>
        <p:nvSpPr>
          <p:cNvPr id="19" name="Title 1"/>
          <p:cNvSpPr txBox="1">
            <a:spLocks/>
          </p:cNvSpPr>
          <p:nvPr/>
        </p:nvSpPr>
        <p:spPr>
          <a:xfrm>
            <a:off x="110970" y="24891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5.1. </a:t>
            </a:r>
            <a:r>
              <a:rPr lang="th-TH" sz="2800" noProof="0" dirty="0">
                <a:solidFill>
                  <a:srgbClr val="0070C0"/>
                </a:solidFill>
                <a:latin typeface="JasmineUPC" pitchFamily="18" charset="-34"/>
                <a:ea typeface="+mj-ea"/>
                <a:cs typeface="JasmineUPC" pitchFamily="18" charset="-34"/>
              </a:rPr>
              <a:t>การรับรองทรัพย์สินทางปัญญา</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68946" y="1354260"/>
            <a:ext cx="8686800" cy="4617720"/>
          </a:xfrm>
        </p:spPr>
        <p:txBody>
          <a:bodyPr/>
          <a:lstStyle/>
          <a:p>
            <a:r>
              <a:rPr lang="th-TH" sz="2000" dirty="0">
                <a:latin typeface="JasmineUPC" pitchFamily="18" charset="-34"/>
                <a:cs typeface="JasmineUPC" pitchFamily="18" charset="-34"/>
              </a:rPr>
              <a:t>เซ็นสัญญาความร่วมมือกับห้องปฏิบัติกลางการ (</a:t>
            </a:r>
            <a:r>
              <a:rPr lang="en-US" sz="2000" dirty="0">
                <a:latin typeface="JasmineUPC" pitchFamily="18" charset="-34"/>
                <a:cs typeface="JasmineUPC" pitchFamily="18" charset="-34"/>
              </a:rPr>
              <a:t>Central Lab)</a:t>
            </a:r>
            <a:r>
              <a:rPr lang="th-TH" sz="2000" dirty="0">
                <a:latin typeface="JasmineUPC" pitchFamily="18" charset="-34"/>
                <a:cs typeface="JasmineUPC" pitchFamily="18" charset="-34"/>
              </a:rPr>
              <a:t> ในการแจกคูปองรับบริการจำนวน </a:t>
            </a:r>
            <a:r>
              <a:rPr lang="en-US" sz="2000" dirty="0">
                <a:latin typeface="JasmineUPC" pitchFamily="18" charset="-34"/>
                <a:cs typeface="JasmineUPC" pitchFamily="18" charset="-34"/>
              </a:rPr>
              <a:t>1,000</a:t>
            </a:r>
            <a:r>
              <a:rPr lang="th-TH" sz="2000" dirty="0">
                <a:latin typeface="JasmineUPC" pitchFamily="18" charset="-34"/>
                <a:cs typeface="JasmineUPC" pitchFamily="18" charset="-34"/>
              </a:rPr>
              <a:t> ใบ</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การตรวจสารปนเปื้อนในอาหารและเครื่องสำอาง</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การออกฉลากโภชนาการ</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การจดทะเบียน</a:t>
            </a:r>
            <a:r>
              <a:rPr lang="th-TH" sz="2000" dirty="0" err="1">
                <a:solidFill>
                  <a:srgbClr val="000000"/>
                </a:solidFill>
                <a:latin typeface="JasmineUPC" pitchFamily="18" charset="-34"/>
                <a:cs typeface="JasmineUPC" pitchFamily="18" charset="-34"/>
              </a:rPr>
              <a:t>อย.</a:t>
            </a:r>
            <a:r>
              <a:rPr lang="th-TH" sz="2000" dirty="0">
                <a:solidFill>
                  <a:srgbClr val="000000"/>
                </a:solidFill>
                <a:latin typeface="JasmineUPC" pitchFamily="18" charset="-34"/>
                <a:cs typeface="JasmineUPC" pitchFamily="18" charset="-34"/>
              </a:rPr>
              <a:t> และ </a:t>
            </a:r>
            <a:r>
              <a:rPr lang="en-US" sz="2000" dirty="0" err="1">
                <a:solidFill>
                  <a:srgbClr val="000000"/>
                </a:solidFill>
                <a:latin typeface="JasmineUPC" pitchFamily="18" charset="-34"/>
                <a:cs typeface="JasmineUPC" pitchFamily="18" charset="-34"/>
              </a:rPr>
              <a:t>GMP</a:t>
            </a:r>
            <a:endParaRPr lang="th-TH" sz="2000" dirty="0">
              <a:solidFill>
                <a:srgbClr val="000000"/>
              </a:solidFill>
              <a:latin typeface="Arial"/>
              <a:cs typeface="JasmineUPC" pitchFamily="18" charset="-34"/>
            </a:endParaRPr>
          </a:p>
          <a:p>
            <a:pPr fontAlgn="base">
              <a:buClr>
                <a:srgbClr val="000000"/>
              </a:buClr>
              <a:buSzPct val="100000"/>
              <a:buFont typeface=""/>
            </a:pPr>
            <a:endParaRPr lang="th-TH" sz="2000" dirty="0">
              <a:solidFill>
                <a:srgbClr val="000000"/>
              </a:solidFill>
              <a:latin typeface="Arial"/>
              <a:cs typeface="JasmineUPC" pitchFamily="18" charset="-34"/>
            </a:endParaRPr>
          </a:p>
          <a:p>
            <a:pPr lvl="1" fontAlgn="base">
              <a:buClr>
                <a:srgbClr val="177B57"/>
              </a:buClr>
              <a:buSzPct val="100000"/>
              <a:buNone/>
            </a:pPr>
            <a:endParaRPr lang="en-US" sz="2000" dirty="0">
              <a:solidFill>
                <a:srgbClr val="000000"/>
              </a:solidFill>
              <a:latin typeface="Arial"/>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การดำเนินงาน</a:t>
            </a:r>
            <a:r>
              <a:rPr lang="th-TH" sz="2800" b="1" noProof="0" dirty="0">
                <a:solidFill>
                  <a:srgbClr val="0070C0"/>
                </a:solidFill>
                <a:latin typeface="JasmineUPC" pitchFamily="18" charset="-34"/>
                <a:ea typeface="+mj-ea"/>
                <a:cs typeface="JasmineUPC" pitchFamily="18" charset="-34"/>
              </a:rPr>
              <a:t>ขับเคลื่อนกระบวนการรับรองมาตรฐานต่างๆ </a:t>
            </a:r>
            <a:r>
              <a:rPr lang="en-US" sz="2800" b="1" noProof="0" dirty="0">
                <a:solidFill>
                  <a:srgbClr val="0070C0"/>
                </a:solidFill>
                <a:latin typeface="JasmineUPC" pitchFamily="18" charset="-34"/>
                <a:ea typeface="+mj-ea"/>
                <a:cs typeface="JasmineUPC" pitchFamily="18" charset="-34"/>
              </a:rPr>
              <a:t>(</a:t>
            </a:r>
            <a:r>
              <a:rPr lang="en-US" sz="2800" b="1" dirty="0">
                <a:solidFill>
                  <a:srgbClr val="0070C0"/>
                </a:solidFill>
                <a:latin typeface="JasmineUPC" pitchFamily="18" charset="-34"/>
                <a:ea typeface="+mj-ea"/>
                <a:cs typeface="JasmineUPC" pitchFamily="18" charset="-34"/>
              </a:rPr>
              <a:t>2</a:t>
            </a:r>
            <a:r>
              <a:rPr lang="en-US" sz="2800" b="1" noProof="0" dirty="0">
                <a:solidFill>
                  <a:srgbClr val="0070C0"/>
                </a:solidFill>
                <a:latin typeface="JasmineUPC" pitchFamily="18" charset="-34"/>
                <a:ea typeface="+mj-ea"/>
                <a:cs typeface="JasmineUPC" pitchFamily="18" charset="-34"/>
              </a:rPr>
              <a:t>/2)</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5</a:t>
            </a:r>
          </a:p>
        </p:txBody>
      </p:sp>
      <p:sp>
        <p:nvSpPr>
          <p:cNvPr id="19" name="Title 1"/>
          <p:cNvSpPr txBox="1">
            <a:spLocks/>
          </p:cNvSpPr>
          <p:nvPr/>
        </p:nvSpPr>
        <p:spPr>
          <a:xfrm>
            <a:off x="110970" y="248911"/>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noProof="0" dirty="0">
                <a:solidFill>
                  <a:srgbClr val="0070C0"/>
                </a:solidFill>
                <a:latin typeface="JasmineUPC" pitchFamily="18" charset="-34"/>
                <a:ea typeface="+mj-ea"/>
                <a:cs typeface="JasmineUPC" pitchFamily="18" charset="-34"/>
              </a:rPr>
              <a:t>5.1 </a:t>
            </a:r>
            <a:r>
              <a:rPr lang="th-TH" sz="2800" noProof="0" dirty="0">
                <a:solidFill>
                  <a:srgbClr val="0070C0"/>
                </a:solidFill>
                <a:latin typeface="JasmineUPC" pitchFamily="18" charset="-34"/>
                <a:ea typeface="+mj-ea"/>
                <a:cs typeface="JasmineUPC" pitchFamily="18" charset="-34"/>
              </a:rPr>
              <a:t>การ</a:t>
            </a:r>
            <a:r>
              <a:rPr lang="th-TH" sz="2800" dirty="0">
                <a:solidFill>
                  <a:srgbClr val="0070C0"/>
                </a:solidFill>
                <a:latin typeface="JasmineUPC" pitchFamily="18" charset="-34"/>
                <a:ea typeface="+mj-ea"/>
                <a:cs typeface="JasmineUPC" pitchFamily="18" charset="-34"/>
              </a:rPr>
              <a:t>ตรวจมาตรฐานสินค้าอาหาร</a:t>
            </a:r>
            <a:endParaRPr kumimoji="0" lang="en-US" sz="2400" i="0" u="none" strike="noStrike" kern="1200" cap="none" spc="0" normalizeH="0" baseline="0" noProof="0" dirty="0">
              <a:ln>
                <a:noFill/>
              </a:ln>
              <a:solidFill>
                <a:srgbClr val="0070C0"/>
              </a:solidFill>
              <a:effectLst/>
              <a:uLnTx/>
              <a:uFillTx/>
              <a:latin typeface="+mj-lt"/>
              <a:ea typeface="+mj-ea"/>
              <a:cs typeface="+mj-cs"/>
            </a:endParaRPr>
          </a:p>
        </p:txBody>
      </p:sp>
      <p:pic>
        <p:nvPicPr>
          <p:cNvPr id="76802" name="Picture 2" descr="C:\Users\Thanachanan Tongjai\Documents\Personal\Carreer\Pracharat\Agri\Food Safety\Central Lab1.JPG"/>
          <p:cNvPicPr>
            <a:picLocks noChangeAspect="1" noChangeArrowheads="1"/>
          </p:cNvPicPr>
          <p:nvPr/>
        </p:nvPicPr>
        <p:blipFill>
          <a:blip r:embed="rId2" cstate="print"/>
          <a:srcRect/>
          <a:stretch>
            <a:fillRect/>
          </a:stretch>
        </p:blipFill>
        <p:spPr bwMode="auto">
          <a:xfrm>
            <a:off x="5163944" y="2231187"/>
            <a:ext cx="4116388" cy="2745134"/>
          </a:xfrm>
          <a:prstGeom prst="rect">
            <a:avLst/>
          </a:prstGeom>
          <a:noFill/>
        </p:spPr>
      </p:pic>
      <p:pic>
        <p:nvPicPr>
          <p:cNvPr id="76803" name="Picture 3" descr="C:\Users\Thanachanan Tongjai\Documents\Personal\Carreer\Pracharat\Agri\Food Safety\Central Lab2.JPG"/>
          <p:cNvPicPr>
            <a:picLocks noChangeAspect="1" noChangeArrowheads="1"/>
          </p:cNvPicPr>
          <p:nvPr/>
        </p:nvPicPr>
        <p:blipFill>
          <a:blip r:embed="rId3" cstate="print"/>
          <a:srcRect/>
          <a:stretch>
            <a:fillRect/>
          </a:stretch>
        </p:blipFill>
        <p:spPr bwMode="auto">
          <a:xfrm>
            <a:off x="368946" y="3488965"/>
            <a:ext cx="4711474" cy="314198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8131"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3"/>
          <p:cNvSpPr/>
          <p:nvPr/>
        </p:nvSpPr>
        <p:spPr>
          <a:xfrm>
            <a:off x="587826" y="1421676"/>
            <a:ext cx="5609771" cy="610326"/>
          </a:xfrm>
          <a:prstGeom prst="rect">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457200" y="-174947"/>
            <a:ext cx="8690400" cy="831600"/>
          </a:xfrm>
        </p:spPr>
        <p:txBody>
          <a:bodyPr/>
          <a:lstStyle/>
          <a:p>
            <a:r>
              <a:rPr lang="th-TH" sz="3200" dirty="0">
                <a:latin typeface="JasmineUPC" pitchFamily="18" charset="-34"/>
                <a:cs typeface="JasmineUPC" pitchFamily="18" charset="-34"/>
              </a:rPr>
              <a:t>หัวข้อการนำเสนอ</a:t>
            </a:r>
            <a:endParaRPr lang="en-US" sz="3200" dirty="0">
              <a:latin typeface="JasmineUPC" pitchFamily="18" charset="-34"/>
              <a:cs typeface="JasmineUPC" pitchFamily="18" charset="-34"/>
            </a:endParaRPr>
          </a:p>
        </p:txBody>
      </p:sp>
      <p:sp>
        <p:nvSpPr>
          <p:cNvPr id="3" name="Text Placeholder 2"/>
          <p:cNvSpPr>
            <a:spLocks noGrp="1"/>
          </p:cNvSpPr>
          <p:nvPr>
            <p:ph type="body" sz="quarter" idx="10"/>
          </p:nvPr>
        </p:nvSpPr>
        <p:spPr>
          <a:xfrm>
            <a:off x="732966" y="1508760"/>
            <a:ext cx="8686800" cy="4617720"/>
          </a:xfrm>
        </p:spPr>
        <p:txBody>
          <a:bodyPr/>
          <a:lstStyle/>
          <a:p>
            <a:r>
              <a:rPr lang="th-TH" sz="2800" b="0" dirty="0">
                <a:solidFill>
                  <a:srgbClr val="0070C0"/>
                </a:solidFill>
                <a:latin typeface="JasmineUPC" pitchFamily="18" charset="-34"/>
                <a:cs typeface="JasmineUPC" pitchFamily="18" charset="-34"/>
              </a:rPr>
              <a:t>ภาพรวมเครือข่ายประชารัฐรักสามัคคีในปัจจุบัน</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ความต้องการของประชารัฐรักสามัคคีจังหวัด</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แผนงานใน </a:t>
            </a:r>
            <a:r>
              <a:rPr lang="en-US" sz="2800" b="0" dirty="0">
                <a:solidFill>
                  <a:srgbClr val="0070C0"/>
                </a:solidFill>
                <a:latin typeface="JasmineUPC" pitchFamily="18" charset="-34"/>
                <a:cs typeface="JasmineUPC" pitchFamily="18" charset="-34"/>
              </a:rPr>
              <a:t>12 </a:t>
            </a:r>
            <a:r>
              <a:rPr lang="th-TH" sz="2800" b="0" dirty="0">
                <a:solidFill>
                  <a:srgbClr val="0070C0"/>
                </a:solidFill>
                <a:latin typeface="JasmineUPC" pitchFamily="18" charset="-34"/>
                <a:cs typeface="JasmineUPC" pitchFamily="18" charset="-34"/>
              </a:rPr>
              <a:t>เดือนข้างหน้า</a:t>
            </a:r>
            <a:endParaRPr lang="en-US" sz="2800" b="0" dirty="0">
              <a:solidFill>
                <a:srgbClr val="0070C0"/>
              </a:solidFill>
              <a:latin typeface="JasmineUPC" pitchFamily="18" charset="-34"/>
              <a:cs typeface="JasmineUPC" pitchFamily="18" charset="-3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th-TH" sz="2000" dirty="0">
                <a:latin typeface="JasmineUPC" pitchFamily="18" charset="-34"/>
                <a:cs typeface="JasmineUPC" pitchFamily="18" charset="-34"/>
              </a:rPr>
              <a:t>เข้าร่วมเป็นคณะอนุกรรมการการท่องเที่ยวโดยชุมชน ร่วมกับ ภาคีด้านการท่องเที่ยวทุกภาคส่วน </a:t>
            </a:r>
          </a:p>
          <a:p>
            <a:r>
              <a:rPr lang="th-TH" sz="2000" dirty="0">
                <a:latin typeface="JasmineUPC" pitchFamily="18" charset="-34"/>
                <a:cs typeface="JasmineUPC" pitchFamily="18" charset="-34"/>
              </a:rPr>
              <a:t>มีบทบาทหน้าที่ คือ</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ขับเคลื่อนการพัฒนาการท่องเที่ยวโดยชุมชนตามแนวทางแผนยุทธศาสตร์การท่องเที่ยวโดยชุมชนแบบยั่งยืน</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ปี </a:t>
            </a:r>
            <a:r>
              <a:rPr lang="en-US" sz="2000" dirty="0">
                <a:solidFill>
                  <a:srgbClr val="000000"/>
                </a:solidFill>
                <a:latin typeface="JasmineUPC" pitchFamily="18" charset="-34"/>
                <a:cs typeface="JasmineUPC" pitchFamily="18" charset="-34"/>
              </a:rPr>
              <a:t>2559-63</a:t>
            </a:r>
          </a:p>
          <a:p>
            <a:pPr lvl="1" fontAlgn="base">
              <a:buClr>
                <a:srgbClr val="177B57"/>
              </a:buClr>
              <a:buSzPct val="100000"/>
              <a:buFont typeface="Arial"/>
              <a:buChar char="•"/>
            </a:pPr>
            <a:r>
              <a:rPr lang="th-TH" sz="2000" dirty="0" err="1">
                <a:solidFill>
                  <a:srgbClr val="000000"/>
                </a:solidFill>
                <a:latin typeface="JasmineUPC" pitchFamily="18" charset="-34"/>
                <a:cs typeface="JasmineUPC" pitchFamily="18" charset="-34"/>
              </a:rPr>
              <a:t>บูรณา</a:t>
            </a:r>
            <a:r>
              <a:rPr lang="th-TH" sz="2000" dirty="0">
                <a:solidFill>
                  <a:srgbClr val="000000"/>
                </a:solidFill>
                <a:latin typeface="JasmineUPC" pitchFamily="18" charset="-34"/>
                <a:cs typeface="JasmineUPC" pitchFamily="18" charset="-34"/>
              </a:rPr>
              <a:t>การการส่งเสริมและพัฒนาการท่องเที่ยวโดยชุมชน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พัฒนาเครื่องมือ กระบวนการ และแนวทางการบริหารจัดการท่องเที่ยวโดยชุมชน</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ให้สอดคล้องกับสถานการณ์การท่องเที่ยว</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ติดตามและประเมินผลการพัฒนาการท่องเที่ยวโดยชุมชน และรายงานต่อ</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คณะกรรมการนโยบายการท่องเที่ยวแห่งชาติ</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ถอดบทเรียนกระบวนการพัฒนาการท่องเที่ยวโดยชุมชน เพื่อยกระดับเป็นศูนย์กลาง</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การเรียนรู้การท่องเที่ยวโดยชุมชนระดับอาเซียน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แต่งตั้งคณะทำงานเพื่อดำเนินการขับเคลื่อนประเด็นการพัฒนาการท่องเที่ยว</a:t>
            </a:r>
            <a:br>
              <a:rPr lang="th-TH" sz="2000" dirty="0">
                <a:solidFill>
                  <a:srgbClr val="000000"/>
                </a:solidFill>
                <a:latin typeface="JasmineUPC" pitchFamily="18" charset="-34"/>
                <a:cs typeface="JasmineUPC" pitchFamily="18" charset="-34"/>
              </a:rPr>
            </a:br>
            <a:r>
              <a:rPr lang="th-TH" sz="2000" dirty="0">
                <a:solidFill>
                  <a:srgbClr val="000000"/>
                </a:solidFill>
                <a:latin typeface="JasmineUPC" pitchFamily="18" charset="-34"/>
                <a:cs typeface="JasmineUPC" pitchFamily="18" charset="-34"/>
              </a:rPr>
              <a:t>โดยชุมชน ตามความจำเป็น</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ปฏิบัติหน้าที่อื่นๆตามที่ได้รับมอบหมาย</a:t>
            </a:r>
          </a:p>
          <a:p>
            <a:pPr lvl="1" fontAlgn="base">
              <a:buClr>
                <a:srgbClr val="177B57"/>
              </a:buClr>
              <a:buSzPct val="100000"/>
              <a:buFont typeface="Arial"/>
              <a:buChar char="•"/>
            </a:pPr>
            <a:endParaRPr lang="th-TH" sz="2000" dirty="0">
              <a:solidFill>
                <a:srgbClr val="000000"/>
              </a:solidFill>
              <a:latin typeface="Arial"/>
              <a:cs typeface="JasmineUPC" pitchFamily="18" charset="-34"/>
            </a:endParaRPr>
          </a:p>
          <a:p>
            <a:endParaRPr lang="th-TH" sz="2000" dirty="0">
              <a:latin typeface="JasmineUPC" pitchFamily="18" charset="-34"/>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การดำเนินงาน</a:t>
            </a:r>
            <a:r>
              <a:rPr lang="th-TH" sz="2800" b="1" dirty="0">
                <a:solidFill>
                  <a:srgbClr val="0070C0"/>
                </a:solidFill>
                <a:latin typeface="JasmineUPC" pitchFamily="18" charset="-34"/>
                <a:ea typeface="+mj-ea"/>
                <a:cs typeface="JasmineUPC" pitchFamily="18" charset="-34"/>
              </a:rPr>
              <a:t>ร่วมมือกับภาครัฐในการผลักดันนโยบายต่างๆ</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6</a:t>
            </a:r>
          </a:p>
        </p:txBody>
      </p:sp>
      <p:pic>
        <p:nvPicPr>
          <p:cNvPr id="15361" name="Picture 1"/>
          <p:cNvPicPr>
            <a:picLocks noChangeAspect="1" noChangeArrowheads="1"/>
          </p:cNvPicPr>
          <p:nvPr/>
        </p:nvPicPr>
        <p:blipFill>
          <a:blip r:embed="rId2" cstate="print"/>
          <a:srcRect l="33439" r="29949"/>
          <a:stretch>
            <a:fillRect/>
          </a:stretch>
        </p:blipFill>
        <p:spPr bwMode="auto">
          <a:xfrm>
            <a:off x="7036174" y="2680343"/>
            <a:ext cx="2244158" cy="3446137"/>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859848"/>
            <a:ext cx="8686800" cy="4617720"/>
          </a:xfrm>
        </p:spPr>
        <p:txBody>
          <a:bodyPr/>
          <a:lstStyle/>
          <a:p>
            <a:r>
              <a:rPr lang="th-TH" sz="2000" dirty="0">
                <a:latin typeface="JasmineUPC" pitchFamily="18" charset="-34"/>
                <a:cs typeface="JasmineUPC" pitchFamily="18" charset="-34"/>
              </a:rPr>
              <a:t>จัดทำ</a:t>
            </a:r>
            <a:r>
              <a:rPr lang="en-US" sz="2000" dirty="0">
                <a:latin typeface="JasmineUPC" pitchFamily="18" charset="-34"/>
                <a:cs typeface="JasmineUPC" pitchFamily="18" charset="-34"/>
              </a:rPr>
              <a:t> website</a:t>
            </a:r>
            <a:r>
              <a:rPr lang="th-TH" sz="2000" dirty="0">
                <a:latin typeface="JasmineUPC" pitchFamily="18" charset="-34"/>
                <a:cs typeface="JasmineUPC" pitchFamily="18" charset="-34"/>
              </a:rPr>
              <a:t> ของบริษัทฯ เพื่อสื่อสารความคืบหน้าในการดำเนินงานของเครือข่าย</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ประชารัฐรักสามัคคีทั่วประเทศ</a:t>
            </a:r>
          </a:p>
          <a:p>
            <a:endParaRPr lang="th-TH" sz="2000" dirty="0">
              <a:latin typeface="JasmineUPC" pitchFamily="18" charset="-34"/>
              <a:cs typeface="JasmineUPC" pitchFamily="18" charset="-34"/>
            </a:endParaRPr>
          </a:p>
          <a:p>
            <a:r>
              <a:rPr lang="th-TH" sz="2000" dirty="0">
                <a:latin typeface="JasmineUPC" pitchFamily="18" charset="-34"/>
                <a:cs typeface="JasmineUPC" pitchFamily="18" charset="-34"/>
              </a:rPr>
              <a:t>เข้าร่วมบรรยาย/นำเสนองานของบริษัทต่อทุกภาคส่วน</a:t>
            </a:r>
          </a:p>
          <a:p>
            <a:pPr lvl="1" fontAlgn="base">
              <a:buClr>
                <a:srgbClr val="177B57"/>
              </a:buClr>
              <a:buSzPct val="100000"/>
              <a:buFont typeface="Arial"/>
              <a:buChar char="•"/>
            </a:pPr>
            <a:r>
              <a:rPr lang="th-TH" sz="2000" u="sng" dirty="0">
                <a:solidFill>
                  <a:srgbClr val="000000"/>
                </a:solidFill>
                <a:latin typeface="JasmineUPC" pitchFamily="18" charset="-34"/>
                <a:cs typeface="JasmineUPC" pitchFamily="18" charset="-34"/>
              </a:rPr>
              <a:t>ภาครัฐ</a:t>
            </a:r>
            <a:r>
              <a:rPr lang="en-US" sz="2000" dirty="0">
                <a:solidFill>
                  <a:srgbClr val="000000"/>
                </a:solidFill>
                <a:latin typeface="JasmineUPC" pitchFamily="18" charset="-34"/>
                <a:cs typeface="JasmineUPC" pitchFamily="18" charset="-34"/>
              </a:rPr>
              <a:t>: </a:t>
            </a:r>
            <a:r>
              <a:rPr lang="th-TH" sz="2000" dirty="0">
                <a:solidFill>
                  <a:srgbClr val="000000"/>
                </a:solidFill>
                <a:latin typeface="JasmineUPC" pitchFamily="18" charset="-34"/>
                <a:cs typeface="JasmineUPC" pitchFamily="18" charset="-34"/>
              </a:rPr>
              <a:t>หลักสูตรการอบรมปลัดอำเภอ และ </a:t>
            </a:r>
            <a:r>
              <a:rPr lang="th-TH" sz="2000" dirty="0" err="1">
                <a:solidFill>
                  <a:srgbClr val="000000"/>
                </a:solidFill>
                <a:latin typeface="JasmineUPC" pitchFamily="18" charset="-34"/>
                <a:cs typeface="JasmineUPC" pitchFamily="18" charset="-34"/>
              </a:rPr>
              <a:t>กพร.</a:t>
            </a:r>
            <a:endParaRPr lang="en-US" sz="2000" dirty="0">
              <a:solidFill>
                <a:srgbClr val="000000"/>
              </a:solidFill>
              <a:latin typeface="JasmineUPC" pitchFamily="18" charset="-34"/>
              <a:cs typeface="JasmineUPC" pitchFamily="18" charset="-34"/>
            </a:endParaRPr>
          </a:p>
          <a:p>
            <a:pPr lvl="1" fontAlgn="base">
              <a:buClr>
                <a:srgbClr val="177B57"/>
              </a:buClr>
              <a:buSzPct val="100000"/>
              <a:buFont typeface="Arial"/>
              <a:buChar char="•"/>
            </a:pPr>
            <a:r>
              <a:rPr lang="th-TH" sz="2000" u="sng" dirty="0">
                <a:solidFill>
                  <a:srgbClr val="000000"/>
                </a:solidFill>
                <a:latin typeface="JasmineUPC" pitchFamily="18" charset="-34"/>
                <a:cs typeface="JasmineUPC" pitchFamily="18" charset="-34"/>
              </a:rPr>
              <a:t>ภาควิชาการ</a:t>
            </a:r>
            <a:r>
              <a:rPr lang="en-US" sz="2000" dirty="0">
                <a:solidFill>
                  <a:srgbClr val="000000"/>
                </a:solidFill>
                <a:latin typeface="JasmineUPC" pitchFamily="18" charset="-34"/>
                <a:cs typeface="JasmineUPC" pitchFamily="18" charset="-34"/>
              </a:rPr>
              <a:t>:</a:t>
            </a:r>
            <a:r>
              <a:rPr lang="th-TH" sz="2000" dirty="0">
                <a:solidFill>
                  <a:srgbClr val="000000"/>
                </a:solidFill>
                <a:latin typeface="JasmineUPC" pitchFamily="18" charset="-34"/>
                <a:cs typeface="JasmineUPC" pitchFamily="18" charset="-34"/>
              </a:rPr>
              <a:t> สัมมนา</a:t>
            </a:r>
            <a:r>
              <a:rPr lang="en-US" sz="2000" dirty="0">
                <a:solidFill>
                  <a:srgbClr val="000000"/>
                </a:solidFill>
                <a:latin typeface="JasmineUPC" pitchFamily="18" charset="-34"/>
                <a:cs typeface="JasmineUPC" pitchFamily="18" charset="-34"/>
              </a:rPr>
              <a:t> </a:t>
            </a:r>
            <a:r>
              <a:rPr lang="th-TH" sz="2000" dirty="0">
                <a:solidFill>
                  <a:srgbClr val="000000"/>
                </a:solidFill>
                <a:latin typeface="JasmineUPC" pitchFamily="18" charset="-34"/>
                <a:cs typeface="JasmineUPC" pitchFamily="18" charset="-34"/>
              </a:rPr>
              <a:t>"</a:t>
            </a:r>
            <a:r>
              <a:rPr lang="en-US" sz="2000" dirty="0">
                <a:solidFill>
                  <a:srgbClr val="000000"/>
                </a:solidFill>
                <a:latin typeface="JasmineUPC" pitchFamily="18" charset="-34"/>
                <a:cs typeface="JasmineUPC" pitchFamily="18" charset="-34"/>
              </a:rPr>
              <a:t>Social Enterprise</a:t>
            </a:r>
            <a:r>
              <a:rPr lang="th-TH" sz="2000" dirty="0">
                <a:solidFill>
                  <a:srgbClr val="000000"/>
                </a:solidFill>
                <a:latin typeface="JasmineUPC" pitchFamily="18" charset="-34"/>
                <a:cs typeface="JasmineUPC" pitchFamily="18" charset="-34"/>
              </a:rPr>
              <a:t> กับภาควิชาการ" โดยมศว.</a:t>
            </a:r>
            <a:r>
              <a:rPr lang="en-US" sz="2000" dirty="0">
                <a:solidFill>
                  <a:srgbClr val="000000"/>
                </a:solidFill>
                <a:latin typeface="JasmineUPC" pitchFamily="18" charset="-34"/>
                <a:cs typeface="JasmineUPC" pitchFamily="18" charset="-34"/>
              </a:rPr>
              <a:t>, Knowledge Camp </a:t>
            </a:r>
            <a:r>
              <a:rPr lang="th-TH" sz="2000" dirty="0">
                <a:solidFill>
                  <a:srgbClr val="000000"/>
                </a:solidFill>
                <a:latin typeface="JasmineUPC" pitchFamily="18" charset="-34"/>
                <a:cs typeface="JasmineUPC" pitchFamily="18" charset="-34"/>
              </a:rPr>
              <a:t>เครือข่าย </a:t>
            </a:r>
            <a:r>
              <a:rPr lang="th-TH" sz="2000" dirty="0" err="1">
                <a:solidFill>
                  <a:srgbClr val="000000"/>
                </a:solidFill>
                <a:latin typeface="JasmineUPC" pitchFamily="18" charset="-34"/>
                <a:cs typeface="JasmineUPC" pitchFamily="18" charset="-34"/>
              </a:rPr>
              <a:t>รร.</a:t>
            </a:r>
            <a:r>
              <a:rPr lang="th-TH" sz="2000" dirty="0">
                <a:solidFill>
                  <a:srgbClr val="000000"/>
                </a:solidFill>
                <a:latin typeface="JasmineUPC" pitchFamily="18" charset="-34"/>
                <a:cs typeface="JasmineUPC" pitchFamily="18" charset="-34"/>
              </a:rPr>
              <a:t> </a:t>
            </a:r>
            <a:r>
              <a:rPr lang="th-TH" sz="2000" dirty="0" err="1">
                <a:solidFill>
                  <a:srgbClr val="000000"/>
                </a:solidFill>
                <a:latin typeface="JasmineUPC" pitchFamily="18" charset="-34"/>
                <a:cs typeface="JasmineUPC" pitchFamily="18" charset="-34"/>
              </a:rPr>
              <a:t>เทพศิ</a:t>
            </a:r>
            <a:r>
              <a:rPr lang="th-TH" sz="2000" dirty="0">
                <a:solidFill>
                  <a:srgbClr val="000000"/>
                </a:solidFill>
                <a:latin typeface="JasmineUPC" pitchFamily="18" charset="-34"/>
                <a:cs typeface="JasmineUPC" pitchFamily="18" charset="-34"/>
              </a:rPr>
              <a:t>ริ</a:t>
            </a:r>
            <a:r>
              <a:rPr lang="th-TH" sz="2000" dirty="0" err="1">
                <a:solidFill>
                  <a:srgbClr val="000000"/>
                </a:solidFill>
                <a:latin typeface="JasmineUPC" pitchFamily="18" charset="-34"/>
                <a:cs typeface="JasmineUPC" pitchFamily="18" charset="-34"/>
              </a:rPr>
              <a:t>นทร์</a:t>
            </a:r>
            <a:endParaRPr lang="th-TH" sz="2000" dirty="0">
              <a:solidFill>
                <a:srgbClr val="000000"/>
              </a:solidFill>
              <a:latin typeface="JasmineUPC" pitchFamily="18" charset="-34"/>
              <a:cs typeface="JasmineUPC" pitchFamily="18" charset="-34"/>
            </a:endParaRPr>
          </a:p>
          <a:p>
            <a:pPr lvl="1" fontAlgn="base">
              <a:buClr>
                <a:srgbClr val="177B57"/>
              </a:buClr>
              <a:buSzPct val="100000"/>
              <a:buFont typeface="Arial"/>
              <a:buChar char="•"/>
            </a:pPr>
            <a:r>
              <a:rPr lang="th-TH" sz="2000" u="sng" dirty="0">
                <a:solidFill>
                  <a:srgbClr val="000000"/>
                </a:solidFill>
                <a:latin typeface="JasmineUPC" pitchFamily="18" charset="-34"/>
                <a:cs typeface="JasmineUPC" pitchFamily="18" charset="-34"/>
              </a:rPr>
              <a:t>ภาคเอกชน/ประชาชน</a:t>
            </a:r>
            <a:r>
              <a:rPr lang="en-US" sz="2000" dirty="0">
                <a:solidFill>
                  <a:srgbClr val="000000"/>
                </a:solidFill>
                <a:latin typeface="JasmineUPC" pitchFamily="18" charset="-34"/>
                <a:cs typeface="JasmineUPC" pitchFamily="18" charset="-34"/>
              </a:rPr>
              <a:t>:</a:t>
            </a:r>
            <a:r>
              <a:rPr lang="th-TH" sz="2000" dirty="0">
                <a:solidFill>
                  <a:srgbClr val="000000"/>
                </a:solidFill>
                <a:latin typeface="JasmineUPC" pitchFamily="18" charset="-34"/>
                <a:cs typeface="JasmineUPC" pitchFamily="18" charset="-34"/>
              </a:rPr>
              <a:t> </a:t>
            </a:r>
            <a:r>
              <a:rPr lang="en-US" sz="2000" dirty="0">
                <a:solidFill>
                  <a:srgbClr val="000000"/>
                </a:solidFill>
                <a:latin typeface="JasmineUPC" pitchFamily="18" charset="-34"/>
                <a:cs typeface="JasmineUPC" pitchFamily="18" charset="-34"/>
              </a:rPr>
              <a:t>SET Social Impact Day</a:t>
            </a:r>
            <a:r>
              <a:rPr lang="th-TH" sz="2000" dirty="0">
                <a:solidFill>
                  <a:srgbClr val="000000"/>
                </a:solidFill>
                <a:latin typeface="JasmineUPC" pitchFamily="18" charset="-34"/>
                <a:cs typeface="JasmineUPC" pitchFamily="18" charset="-34"/>
              </a:rPr>
              <a:t>, งานสัมมนาของก. พาณิชย์,</a:t>
            </a:r>
            <a:r>
              <a:rPr lang="en-US" sz="2000" dirty="0">
                <a:solidFill>
                  <a:srgbClr val="000000"/>
                </a:solidFill>
                <a:latin typeface="JasmineUPC" pitchFamily="18" charset="-34"/>
                <a:cs typeface="JasmineUPC" pitchFamily="18" charset="-34"/>
              </a:rPr>
              <a:t> </a:t>
            </a:r>
            <a:r>
              <a:rPr lang="en-US" sz="2000" dirty="0" err="1">
                <a:solidFill>
                  <a:srgbClr val="000000"/>
                </a:solidFill>
                <a:latin typeface="JasmineUPC" pitchFamily="18" charset="-34"/>
                <a:cs typeface="JasmineUPC" pitchFamily="18" charset="-34"/>
              </a:rPr>
              <a:t>TMAGlobal</a:t>
            </a:r>
            <a:r>
              <a:rPr lang="en-US" sz="2000" dirty="0">
                <a:solidFill>
                  <a:srgbClr val="000000"/>
                </a:solidFill>
                <a:latin typeface="JasmineUPC" pitchFamily="18" charset="-34"/>
                <a:cs typeface="JasmineUPC" pitchFamily="18" charset="-34"/>
              </a:rPr>
              <a:t> Business </a:t>
            </a:r>
            <a:r>
              <a:rPr lang="en-US" sz="2000" dirty="0" err="1">
                <a:solidFill>
                  <a:srgbClr val="000000"/>
                </a:solidFill>
                <a:latin typeface="JasmineUPC" pitchFamily="18" charset="-34"/>
                <a:cs typeface="JasmineUPC" pitchFamily="18" charset="-34"/>
              </a:rPr>
              <a:t>Dialoague</a:t>
            </a:r>
            <a:endParaRPr lang="th-TH" sz="2000" dirty="0">
              <a:solidFill>
                <a:srgbClr val="000000"/>
              </a:solidFill>
              <a:latin typeface="JasmineUPC" pitchFamily="18" charset="-34"/>
              <a:cs typeface="JasmineUPC" pitchFamily="18" charset="-34"/>
            </a:endParaRPr>
          </a:p>
          <a:p>
            <a:pPr lvl="1" fontAlgn="base">
              <a:buClr>
                <a:srgbClr val="177B57"/>
              </a:buClr>
              <a:buSzPct val="100000"/>
              <a:buFont typeface="Arial"/>
              <a:buChar char="•"/>
            </a:pPr>
            <a:r>
              <a:rPr lang="th-TH" sz="2000" u="sng" dirty="0">
                <a:solidFill>
                  <a:srgbClr val="000000"/>
                </a:solidFill>
                <a:latin typeface="JasmineUPC" pitchFamily="18" charset="-34"/>
                <a:cs typeface="JasmineUPC" pitchFamily="18" charset="-34"/>
              </a:rPr>
              <a:t>ภาคประชาสังคม</a:t>
            </a:r>
            <a:r>
              <a:rPr lang="en-US" sz="2000" dirty="0">
                <a:solidFill>
                  <a:srgbClr val="000000"/>
                </a:solidFill>
                <a:latin typeface="JasmineUPC" pitchFamily="18" charset="-34"/>
                <a:cs typeface="JasmineUPC" pitchFamily="18" charset="-34"/>
              </a:rPr>
              <a:t>: </a:t>
            </a:r>
            <a:r>
              <a:rPr lang="th-TH" sz="2000" dirty="0">
                <a:solidFill>
                  <a:srgbClr val="000000"/>
                </a:solidFill>
                <a:latin typeface="JasmineUPC" pitchFamily="18" charset="-34"/>
                <a:cs typeface="JasmineUPC" pitchFamily="18" charset="-34"/>
              </a:rPr>
              <a:t>การอบรมของมูลนิธิสัมมาชีพ</a:t>
            </a:r>
          </a:p>
          <a:p>
            <a:pPr lvl="1" fontAlgn="base">
              <a:buClr>
                <a:srgbClr val="177B57"/>
              </a:buClr>
              <a:buSzPct val="100000"/>
              <a:buFont typeface="Arial"/>
              <a:buChar char="•"/>
            </a:pPr>
            <a:r>
              <a:rPr lang="th-TH" sz="2000" u="sng" dirty="0">
                <a:solidFill>
                  <a:srgbClr val="000000"/>
                </a:solidFill>
                <a:latin typeface="JasmineUPC" pitchFamily="18" charset="-34"/>
                <a:cs typeface="JasmineUPC" pitchFamily="18" charset="-34"/>
              </a:rPr>
              <a:t>ต่างประเทศ</a:t>
            </a:r>
            <a:r>
              <a:rPr lang="en-US" sz="2000" dirty="0">
                <a:solidFill>
                  <a:srgbClr val="000000"/>
                </a:solidFill>
                <a:latin typeface="JasmineUPC" pitchFamily="18" charset="-34"/>
                <a:cs typeface="JasmineUPC" pitchFamily="18" charset="-34"/>
              </a:rPr>
              <a:t>: APEC Panel Discussion, </a:t>
            </a:r>
            <a:r>
              <a:rPr lang="th-TH" sz="2000" dirty="0">
                <a:solidFill>
                  <a:srgbClr val="000000"/>
                </a:solidFill>
                <a:latin typeface="JasmineUPC" pitchFamily="18" charset="-34"/>
                <a:cs typeface="JasmineUPC" pitchFamily="18" charset="-34"/>
              </a:rPr>
              <a:t>จัดแสดงผลงานในงาน </a:t>
            </a:r>
            <a:r>
              <a:rPr lang="en-US" sz="2000" dirty="0">
                <a:solidFill>
                  <a:srgbClr val="000000"/>
                </a:solidFill>
                <a:latin typeface="JasmineUPC" pitchFamily="18" charset="-34"/>
                <a:cs typeface="JasmineUPC" pitchFamily="18" charset="-34"/>
              </a:rPr>
              <a:t>C-</a:t>
            </a:r>
            <a:r>
              <a:rPr lang="en-US" sz="2000" dirty="0" err="1">
                <a:solidFill>
                  <a:srgbClr val="000000"/>
                </a:solidFill>
                <a:latin typeface="JasmineUPC" pitchFamily="18" charset="-34"/>
                <a:cs typeface="JasmineUPC" pitchFamily="18" charset="-34"/>
              </a:rPr>
              <a:t>Asean</a:t>
            </a:r>
            <a:r>
              <a:rPr lang="en-US" sz="2000" dirty="0">
                <a:solidFill>
                  <a:srgbClr val="000000"/>
                </a:solidFill>
                <a:latin typeface="JasmineUPC" pitchFamily="18" charset="-34"/>
                <a:cs typeface="JasmineUPC" pitchFamily="18" charset="-34"/>
              </a:rPr>
              <a:t> Consonant Concert</a:t>
            </a:r>
            <a:endParaRPr lang="en-US" sz="2000" dirty="0">
              <a:solidFill>
                <a:srgbClr val="000000"/>
              </a:solidFill>
              <a:latin typeface="Arial"/>
              <a:cs typeface="JasmineUPC" pitchFamily="18" charset="-34"/>
            </a:endParaRPr>
          </a:p>
        </p:txBody>
      </p:sp>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th-TH" sz="2800" b="1" dirty="0">
                <a:solidFill>
                  <a:srgbClr val="0070C0"/>
                </a:solidFill>
                <a:latin typeface="JasmineUPC" pitchFamily="18" charset="-34"/>
                <a:ea typeface="+mj-ea"/>
                <a:cs typeface="JasmineUPC" pitchFamily="18" charset="-34"/>
              </a:rPr>
              <a:t>การดำเนินงานสื่อสารแนวทางการทำงาน/ผลงานต่อสังคมในวงกว้าง</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Oval 4"/>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7</a:t>
            </a:r>
          </a:p>
        </p:txBody>
      </p:sp>
      <p:pic>
        <p:nvPicPr>
          <p:cNvPr id="14337" name="Picture 1" descr="C:\Users\Thanachanan Tongjai\AppData\Local\Microsoft\Windows\Temporary Internet Files\Content.IE5\IVQ51JGR\IMG_3318.JPG"/>
          <p:cNvPicPr>
            <a:picLocks noChangeAspect="1" noChangeArrowheads="1"/>
          </p:cNvPicPr>
          <p:nvPr/>
        </p:nvPicPr>
        <p:blipFill>
          <a:blip r:embed="rId2" cstate="print"/>
          <a:srcRect t="22000" b="5376"/>
          <a:stretch>
            <a:fillRect/>
          </a:stretch>
        </p:blipFill>
        <p:spPr bwMode="auto">
          <a:xfrm>
            <a:off x="4539527" y="4125423"/>
            <a:ext cx="4475341" cy="2437617"/>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pic>
        <p:nvPicPr>
          <p:cNvPr id="14338" name="Picture 2"/>
          <p:cNvPicPr>
            <a:picLocks noChangeAspect="1" noChangeArrowheads="1"/>
          </p:cNvPicPr>
          <p:nvPr/>
        </p:nvPicPr>
        <p:blipFill>
          <a:blip r:embed="rId3" cstate="print"/>
          <a:srcRect l="15076" t="11290" r="17112" b="7258"/>
          <a:stretch>
            <a:fillRect/>
          </a:stretch>
        </p:blipFill>
        <p:spPr bwMode="auto">
          <a:xfrm>
            <a:off x="589957" y="4145225"/>
            <a:ext cx="3536626" cy="2388318"/>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9155"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3"/>
          <p:cNvSpPr/>
          <p:nvPr/>
        </p:nvSpPr>
        <p:spPr>
          <a:xfrm>
            <a:off x="587826" y="2379600"/>
            <a:ext cx="5609771" cy="610326"/>
          </a:xfrm>
          <a:prstGeom prst="rect">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457200" y="-174947"/>
            <a:ext cx="8690400" cy="831600"/>
          </a:xfrm>
        </p:spPr>
        <p:txBody>
          <a:bodyPr/>
          <a:lstStyle/>
          <a:p>
            <a:r>
              <a:rPr lang="th-TH" sz="3200" dirty="0">
                <a:latin typeface="JasmineUPC" pitchFamily="18" charset="-34"/>
                <a:cs typeface="JasmineUPC" pitchFamily="18" charset="-34"/>
              </a:rPr>
              <a:t>หัวข้อการนำเสนอ</a:t>
            </a:r>
            <a:endParaRPr lang="en-US" sz="3200" dirty="0">
              <a:latin typeface="JasmineUPC" pitchFamily="18" charset="-34"/>
              <a:cs typeface="JasmineUPC" pitchFamily="18" charset="-34"/>
            </a:endParaRPr>
          </a:p>
        </p:txBody>
      </p:sp>
      <p:sp>
        <p:nvSpPr>
          <p:cNvPr id="3" name="Text Placeholder 2"/>
          <p:cNvSpPr>
            <a:spLocks noGrp="1"/>
          </p:cNvSpPr>
          <p:nvPr>
            <p:ph type="body" sz="quarter" idx="10"/>
          </p:nvPr>
        </p:nvSpPr>
        <p:spPr>
          <a:xfrm>
            <a:off x="732966" y="1508760"/>
            <a:ext cx="8686800" cy="4617720"/>
          </a:xfrm>
        </p:spPr>
        <p:txBody>
          <a:bodyPr/>
          <a:lstStyle/>
          <a:p>
            <a:r>
              <a:rPr lang="th-TH" sz="2800" b="0" dirty="0">
                <a:solidFill>
                  <a:srgbClr val="0070C0"/>
                </a:solidFill>
                <a:latin typeface="JasmineUPC" pitchFamily="18" charset="-34"/>
                <a:cs typeface="JasmineUPC" pitchFamily="18" charset="-34"/>
              </a:rPr>
              <a:t>ภาพรวมเครือข่ายประชารัฐรักสามัคคีในปัจจุบัน</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ความต้องการของประชารัฐรักสามัคคีจังหวัด</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แผนงานใน </a:t>
            </a:r>
            <a:r>
              <a:rPr lang="en-US" sz="2800" b="0" dirty="0">
                <a:solidFill>
                  <a:srgbClr val="0070C0"/>
                </a:solidFill>
                <a:latin typeface="JasmineUPC" pitchFamily="18" charset="-34"/>
                <a:cs typeface="JasmineUPC" pitchFamily="18" charset="-34"/>
              </a:rPr>
              <a:t>12 </a:t>
            </a:r>
            <a:r>
              <a:rPr lang="th-TH" sz="2800" b="0" dirty="0">
                <a:solidFill>
                  <a:srgbClr val="0070C0"/>
                </a:solidFill>
                <a:latin typeface="JasmineUPC" pitchFamily="18" charset="-34"/>
                <a:cs typeface="JasmineUPC" pitchFamily="18" charset="-34"/>
              </a:rPr>
              <a:t>เดือนข้างหน้า</a:t>
            </a:r>
            <a:endParaRPr lang="en-US" sz="2800" b="0" dirty="0">
              <a:solidFill>
                <a:srgbClr val="0070C0"/>
              </a:solidFill>
              <a:latin typeface="JasmineUPC" pitchFamily="18" charset="-34"/>
              <a:cs typeface="JasmineUPC" pitchFamily="18" charset="-3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9939"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ounded Rectangle 17"/>
          <p:cNvSpPr/>
          <p:nvPr/>
        </p:nvSpPr>
        <p:spPr>
          <a:xfrm>
            <a:off x="157718" y="834622"/>
            <a:ext cx="9164249" cy="5728415"/>
          </a:xfrm>
          <a:prstGeom prst="roundRect">
            <a:avLst>
              <a:gd name="adj" fmla="val 9653"/>
            </a:avLst>
          </a:prstGeom>
          <a:solidFill>
            <a:srgbClr val="CCECFF">
              <a:alpha val="47000"/>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3" name="Text Placeholder 2"/>
          <p:cNvSpPr>
            <a:spLocks noGrp="1"/>
          </p:cNvSpPr>
          <p:nvPr>
            <p:ph type="body" sz="quarter" idx="10"/>
          </p:nvPr>
        </p:nvSpPr>
        <p:spPr>
          <a:xfrm>
            <a:off x="609600" y="894050"/>
            <a:ext cx="8465563" cy="4797470"/>
          </a:xfrm>
        </p:spPr>
        <p:txBody>
          <a:bodyPr/>
          <a:lstStyle/>
          <a:p>
            <a:r>
              <a:rPr lang="en-US" sz="2400" b="0" dirty="0">
                <a:latin typeface="JasmineUPC" pitchFamily="18" charset="-34"/>
                <a:cs typeface="JasmineUPC" pitchFamily="18" charset="-34"/>
              </a:rPr>
              <a:t> </a:t>
            </a:r>
          </a:p>
          <a:p>
            <a:pPr marL="342900" lvl="0" indent="-342900">
              <a:buSzPct val="80000"/>
              <a:buFont typeface="+mj-lt"/>
              <a:buAutoNum type="arabicPeriod"/>
            </a:pPr>
            <a:r>
              <a:rPr lang="th-TH" sz="2800" b="0" dirty="0">
                <a:latin typeface="JasmineUPC" pitchFamily="18" charset="-34"/>
                <a:cs typeface="JasmineUPC" pitchFamily="18" charset="-34"/>
              </a:rPr>
              <a:t>สร้าง</a:t>
            </a:r>
            <a:r>
              <a:rPr lang="th-TH" sz="2800" b="0" dirty="0">
                <a:solidFill>
                  <a:srgbClr val="FF0000"/>
                </a:solidFill>
                <a:latin typeface="JasmineUPC" pitchFamily="18" charset="-34"/>
                <a:cs typeface="JasmineUPC" pitchFamily="18" charset="-34"/>
              </a:rPr>
              <a:t>กรอบบรรษัทภิบาล</a:t>
            </a:r>
            <a:r>
              <a:rPr lang="th-TH" sz="2800" b="0" dirty="0">
                <a:latin typeface="JasmineUPC" pitchFamily="18" charset="-34"/>
                <a:cs typeface="JasmineUPC" pitchFamily="18" charset="-34"/>
              </a:rPr>
              <a:t>และแนวทางการทำงาน ติดตามผลและช่วยแก้ไขปัญหา</a:t>
            </a:r>
          </a:p>
          <a:p>
            <a:pPr marL="342900" lvl="0" indent="-342900">
              <a:buSzPct val="80000"/>
              <a:buFont typeface="+mj-lt"/>
              <a:buAutoNum type="arabicPeriod"/>
            </a:pPr>
            <a:endParaRPr lang="en-US" sz="1100" b="0" dirty="0">
              <a:latin typeface="JasmineUPC" pitchFamily="18" charset="-34"/>
              <a:cs typeface="JasmineUPC" pitchFamily="18" charset="-34"/>
            </a:endParaRPr>
          </a:p>
          <a:p>
            <a:pPr marL="342900" lvl="0" indent="-342900">
              <a:buSzPct val="80000"/>
              <a:buFont typeface="+mj-lt"/>
              <a:buAutoNum type="arabicPeriod"/>
            </a:pPr>
            <a:r>
              <a:rPr lang="th-TH" sz="2800" b="0" dirty="0">
                <a:latin typeface="JasmineUPC" pitchFamily="18" charset="-34"/>
                <a:cs typeface="JasmineUPC" pitchFamily="18" charset="-34"/>
              </a:rPr>
              <a:t>พัฒนา</a:t>
            </a:r>
            <a:r>
              <a:rPr lang="th-TH" sz="2800" b="0" dirty="0">
                <a:solidFill>
                  <a:srgbClr val="FF0000"/>
                </a:solidFill>
                <a:latin typeface="JasmineUPC" pitchFamily="18" charset="-34"/>
                <a:cs typeface="JasmineUPC" pitchFamily="18" charset="-34"/>
              </a:rPr>
              <a:t>ทรัพยากรบุคคล</a:t>
            </a:r>
            <a:r>
              <a:rPr lang="th-TH" sz="2800" b="0" dirty="0">
                <a:latin typeface="JasmineUPC" pitchFamily="18" charset="-34"/>
                <a:cs typeface="JasmineUPC" pitchFamily="18" charset="-34"/>
              </a:rPr>
              <a:t>เพื่อสนับสนุนงานประชารัฐฯ จังหวัด</a:t>
            </a:r>
          </a:p>
          <a:p>
            <a:pPr marL="342900" lvl="0" indent="-342900">
              <a:buSzPct val="80000"/>
              <a:buFont typeface="+mj-lt"/>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สร้าง เชื่อมโยง และกระจาย</a:t>
            </a:r>
            <a:r>
              <a:rPr lang="th-TH" sz="2800" b="0" dirty="0">
                <a:solidFill>
                  <a:srgbClr val="FF0000"/>
                </a:solidFill>
                <a:latin typeface="JasmineUPC" pitchFamily="18" charset="-34"/>
                <a:cs typeface="JasmineUPC" pitchFamily="18" charset="-34"/>
              </a:rPr>
              <a:t>องค์ความรู้ </a:t>
            </a:r>
          </a:p>
          <a:p>
            <a:pPr marL="342900" lvl="0" indent="-342900">
              <a:buSzPct val="80000"/>
              <a:buAutoNum type="arabicPeriod"/>
            </a:pPr>
            <a:endParaRPr lang="en-US" sz="1100" b="0" dirty="0">
              <a:solidFill>
                <a:srgbClr val="FF0000"/>
              </a:solidFill>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เชื่อมโยง</a:t>
            </a:r>
            <a:r>
              <a:rPr lang="th-TH" sz="2800" b="0" dirty="0">
                <a:solidFill>
                  <a:srgbClr val="FF0000"/>
                </a:solidFill>
                <a:latin typeface="JasmineUPC" pitchFamily="18" charset="-34"/>
                <a:cs typeface="JasmineUPC" pitchFamily="18" charset="-34"/>
              </a:rPr>
              <a:t>ตลาด</a:t>
            </a:r>
          </a:p>
          <a:p>
            <a:pPr marL="342900" lvl="0" indent="-342900">
              <a:buSzPct val="80000"/>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ขับเคลื่อนกระบวนการ</a:t>
            </a:r>
            <a:r>
              <a:rPr lang="th-TH" sz="2800" b="0" dirty="0">
                <a:solidFill>
                  <a:srgbClr val="FF0000"/>
                </a:solidFill>
                <a:latin typeface="JasmineUPC" pitchFamily="18" charset="-34"/>
                <a:cs typeface="JasmineUPC" pitchFamily="18" charset="-34"/>
              </a:rPr>
              <a:t>รับรองมาตรฐานต่างๆ</a:t>
            </a:r>
          </a:p>
          <a:p>
            <a:pPr marL="342900" lvl="0" indent="-342900">
              <a:buSzPct val="80000"/>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ทำงานร่วมกับภาครัฐในการปรับปรุง</a:t>
            </a:r>
            <a:r>
              <a:rPr lang="th-TH" sz="2800" b="0" dirty="0">
                <a:solidFill>
                  <a:srgbClr val="FF0000"/>
                </a:solidFill>
                <a:latin typeface="JasmineUPC" pitchFamily="18" charset="-34"/>
                <a:cs typeface="JasmineUPC" pitchFamily="18" charset="-34"/>
              </a:rPr>
              <a:t>นโยบาย</a:t>
            </a:r>
            <a:r>
              <a:rPr lang="th-TH" sz="2800" b="0" dirty="0">
                <a:latin typeface="JasmineUPC" pitchFamily="18" charset="-34"/>
                <a:cs typeface="JasmineUPC" pitchFamily="18" charset="-34"/>
              </a:rPr>
              <a:t>ต่างๆ</a:t>
            </a:r>
            <a:endParaRPr lang="en-US" sz="1200" b="0" dirty="0">
              <a:latin typeface="JasmineUPC" pitchFamily="18" charset="-34"/>
              <a:cs typeface="JasmineUPC" pitchFamily="18" charset="-34"/>
            </a:endParaRPr>
          </a:p>
          <a:p>
            <a:pPr marL="342900" lvl="0" indent="-342900">
              <a:buSzPct val="80000"/>
              <a:buAutoNum type="arabicPeriod"/>
            </a:pPr>
            <a:endParaRPr lang="th-TH" sz="1100" b="0" dirty="0">
              <a:solidFill>
                <a:srgbClr val="0070C0"/>
              </a:solidFill>
              <a:latin typeface="JasmineUPC" pitchFamily="18" charset="-34"/>
              <a:cs typeface="JasmineUPC" pitchFamily="18" charset="-34"/>
            </a:endParaRPr>
          </a:p>
          <a:p>
            <a:pPr marL="342900" lvl="0" indent="-342900">
              <a:buSzPct val="80000"/>
              <a:buAutoNum type="arabicPeriod"/>
            </a:pPr>
            <a:r>
              <a:rPr lang="th-TH" sz="2800" b="0" dirty="0">
                <a:solidFill>
                  <a:srgbClr val="FF0000"/>
                </a:solidFill>
                <a:latin typeface="JasmineUPC" pitchFamily="18" charset="-34"/>
                <a:cs typeface="JasmineUPC" pitchFamily="18" charset="-34"/>
              </a:rPr>
              <a:t>สื่อสาร</a:t>
            </a:r>
            <a:r>
              <a:rPr lang="th-TH" sz="2800" b="0" dirty="0">
                <a:latin typeface="JasmineUPC" pitchFamily="18" charset="-34"/>
                <a:cs typeface="JasmineUPC" pitchFamily="18" charset="-34"/>
              </a:rPr>
              <a:t>แนวทางการทำงานและผลงานต่อสังคม</a:t>
            </a:r>
            <a:endParaRPr lang="en-US" sz="2800" b="0" dirty="0">
              <a:latin typeface="JasmineUPC" pitchFamily="18" charset="-34"/>
              <a:cs typeface="JasmineUPC" pitchFamily="18" charset="-34"/>
            </a:endParaRPr>
          </a:p>
        </p:txBody>
      </p:sp>
      <p:sp>
        <p:nvSpPr>
          <p:cNvPr id="8" name="Oval 7"/>
          <p:cNvSpPr/>
          <p:nvPr/>
        </p:nvSpPr>
        <p:spPr>
          <a:xfrm>
            <a:off x="373610" y="1277498"/>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1</a:t>
            </a:r>
          </a:p>
        </p:txBody>
      </p:sp>
      <p:sp>
        <p:nvSpPr>
          <p:cNvPr id="11" name="Oval 10"/>
          <p:cNvSpPr/>
          <p:nvPr/>
        </p:nvSpPr>
        <p:spPr>
          <a:xfrm>
            <a:off x="373610" y="1964831"/>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2</a:t>
            </a:r>
          </a:p>
        </p:txBody>
      </p:sp>
      <p:sp>
        <p:nvSpPr>
          <p:cNvPr id="12" name="Oval 11"/>
          <p:cNvSpPr/>
          <p:nvPr/>
        </p:nvSpPr>
        <p:spPr>
          <a:xfrm>
            <a:off x="373610" y="2656201"/>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3</a:t>
            </a:r>
          </a:p>
        </p:txBody>
      </p:sp>
      <p:sp>
        <p:nvSpPr>
          <p:cNvPr id="13" name="Oval 12"/>
          <p:cNvSpPr/>
          <p:nvPr/>
        </p:nvSpPr>
        <p:spPr>
          <a:xfrm>
            <a:off x="373610" y="3343534"/>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
        <p:nvSpPr>
          <p:cNvPr id="14" name="Oval 13"/>
          <p:cNvSpPr/>
          <p:nvPr/>
        </p:nvSpPr>
        <p:spPr>
          <a:xfrm>
            <a:off x="373610" y="4045187"/>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5</a:t>
            </a:r>
          </a:p>
        </p:txBody>
      </p:sp>
      <p:sp>
        <p:nvSpPr>
          <p:cNvPr id="15" name="Oval 14"/>
          <p:cNvSpPr/>
          <p:nvPr/>
        </p:nvSpPr>
        <p:spPr>
          <a:xfrm>
            <a:off x="373610" y="4720023"/>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6</a:t>
            </a:r>
          </a:p>
        </p:txBody>
      </p:sp>
      <p:sp>
        <p:nvSpPr>
          <p:cNvPr id="16" name="Oval 15"/>
          <p:cNvSpPr/>
          <p:nvPr/>
        </p:nvSpPr>
        <p:spPr>
          <a:xfrm>
            <a:off x="373610" y="5444023"/>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7</a:t>
            </a:r>
          </a:p>
        </p:txBody>
      </p:sp>
      <p:sp>
        <p:nvSpPr>
          <p:cNvPr id="17" name="Title 1"/>
          <p:cNvSpPr>
            <a:spLocks noGrp="1"/>
          </p:cNvSpPr>
          <p:nvPr>
            <p:ph type="title"/>
          </p:nvPr>
        </p:nvSpPr>
        <p:spPr>
          <a:xfrm>
            <a:off x="268061" y="-179853"/>
            <a:ext cx="8690400" cy="831600"/>
          </a:xfrm>
        </p:spPr>
        <p:txBody>
          <a:bodyPr/>
          <a:lstStyle/>
          <a:p>
            <a:r>
              <a:rPr lang="th-TH" sz="3200" dirty="0" err="1">
                <a:latin typeface="JasmineUPC" pitchFamily="18" charset="-34"/>
                <a:cs typeface="JasmineUPC" pitchFamily="18" charset="-34"/>
              </a:rPr>
              <a:t>พันธ</a:t>
            </a:r>
            <a:r>
              <a:rPr lang="th-TH" sz="3200" dirty="0">
                <a:latin typeface="JasmineUPC" pitchFamily="18" charset="-34"/>
                <a:cs typeface="JasmineUPC" pitchFamily="18" charset="-34"/>
              </a:rPr>
              <a:t>กิจของ"บริษัทส่วนกลาง"</a:t>
            </a:r>
            <a:endParaRPr lang="en-US" sz="3200" dirty="0">
              <a:latin typeface="JasmineUPC" pitchFamily="18" charset="-34"/>
              <a:cs typeface="JasmineUPC" pitchFamily="18" charset="-34"/>
            </a:endParaRPr>
          </a:p>
        </p:txBody>
      </p:sp>
    </p:spTree>
    <p:extLst>
      <p:ext uri="{BB962C8B-B14F-4D97-AF65-F5344CB8AC3E}">
        <p14:creationId xmlns:p14="http://schemas.microsoft.com/office/powerpoint/2010/main" val="771552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630" y="731834"/>
            <a:ext cx="8686800" cy="4617720"/>
          </a:xfrm>
        </p:spPr>
        <p:txBody>
          <a:bodyPr/>
          <a:lstStyle/>
          <a:p>
            <a:pPr algn="ctr"/>
            <a:r>
              <a:rPr lang="th-TH" sz="2800" b="0" dirty="0">
                <a:solidFill>
                  <a:srgbClr val="0070C0"/>
                </a:solidFill>
                <a:latin typeface="JasmineUPC" pitchFamily="18" charset="-34"/>
                <a:cs typeface="JasmineUPC" pitchFamily="18" charset="-34"/>
              </a:rPr>
              <a:t>ท่านต้องการความสนับสนุนจากบริษัทส่วนกลางในเรื่องใดมากที่สุด (</a:t>
            </a:r>
            <a:r>
              <a:rPr lang="en-US" sz="2800" b="0" dirty="0">
                <a:solidFill>
                  <a:srgbClr val="0070C0"/>
                </a:solidFill>
                <a:latin typeface="JasmineUPC" pitchFamily="18" charset="-34"/>
                <a:cs typeface="JasmineUPC" pitchFamily="18" charset="-34"/>
              </a:rPr>
              <a:t>3 </a:t>
            </a:r>
            <a:r>
              <a:rPr lang="th-TH" sz="2800" b="0" dirty="0">
                <a:solidFill>
                  <a:srgbClr val="0070C0"/>
                </a:solidFill>
                <a:latin typeface="JasmineUPC" pitchFamily="18" charset="-34"/>
                <a:cs typeface="JasmineUPC" pitchFamily="18" charset="-34"/>
              </a:rPr>
              <a:t>เรื่อง)</a:t>
            </a:r>
            <a:endParaRPr lang="en-US" sz="2800" b="0" dirty="0">
              <a:solidFill>
                <a:srgbClr val="0070C0"/>
              </a:solidFill>
              <a:latin typeface="JasmineUPC" pitchFamily="18" charset="-34"/>
              <a:cs typeface="JasmineUPC" pitchFamily="18" charset="-34"/>
            </a:endParaRPr>
          </a:p>
        </p:txBody>
      </p:sp>
      <p:graphicFrame>
        <p:nvGraphicFramePr>
          <p:cNvPr id="4" name="Table 3"/>
          <p:cNvGraphicFramePr>
            <a:graphicFrameLocks noGrp="1"/>
          </p:cNvGraphicFramePr>
          <p:nvPr/>
        </p:nvGraphicFramePr>
        <p:xfrm>
          <a:off x="457199" y="1248237"/>
          <a:ext cx="8686800" cy="5247637"/>
        </p:xfrm>
        <a:graphic>
          <a:graphicData uri="http://schemas.openxmlformats.org/drawingml/2006/table">
            <a:tbl>
              <a:tblPr firstRow="1" bandRow="1">
                <a:tableStyleId>{93296810-A885-4BE3-A3E7-6D5BEEA58F35}</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447800">
                  <a:extLst>
                    <a:ext uri="{9D8B030D-6E8A-4147-A177-3AD203B41FA5}">
                      <a16:colId xmlns:a16="http://schemas.microsoft.com/office/drawing/2014/main" val="20005"/>
                    </a:ext>
                  </a:extLst>
                </a:gridCol>
              </a:tblGrid>
              <a:tr h="605971">
                <a:tc>
                  <a:txBody>
                    <a:bodyPr/>
                    <a:lstStyle/>
                    <a:p>
                      <a:pPr algn="ctr"/>
                      <a:endParaRPr lang="en-US" sz="2400" dirty="0">
                        <a:latin typeface="JasmineUPC" pitchFamily="18" charset="-34"/>
                        <a:cs typeface="JasmineUPC" pitchFamily="18" charset="-34"/>
                      </a:endParaRPr>
                    </a:p>
                  </a:txBody>
                  <a:tcPr/>
                </a:tc>
                <a:tc>
                  <a:txBody>
                    <a:bodyPr/>
                    <a:lstStyle/>
                    <a:p>
                      <a:pPr algn="ctr"/>
                      <a:r>
                        <a:rPr lang="th-TH" sz="2000" dirty="0">
                          <a:latin typeface="JasmineUPC" pitchFamily="18" charset="-34"/>
                          <a:cs typeface="JasmineUPC" pitchFamily="18" charset="-34"/>
                        </a:rPr>
                        <a:t>กลุ่มงานเกษตร</a:t>
                      </a:r>
                      <a:endParaRPr lang="en-US" sz="2000" dirty="0">
                        <a:latin typeface="JasmineUPC" pitchFamily="18" charset="-34"/>
                        <a:cs typeface="JasmineUPC" pitchFamily="18" charset="-34"/>
                      </a:endParaRPr>
                    </a:p>
                  </a:txBody>
                  <a:tcPr/>
                </a:tc>
                <a:tc>
                  <a:txBody>
                    <a:bodyPr/>
                    <a:lstStyle/>
                    <a:p>
                      <a:pPr algn="ctr"/>
                      <a:r>
                        <a:rPr lang="th-TH" sz="2000" dirty="0">
                          <a:latin typeface="JasmineUPC" pitchFamily="18" charset="-34"/>
                          <a:cs typeface="JasmineUPC" pitchFamily="18" charset="-34"/>
                        </a:rPr>
                        <a:t>กลุ่มงาน</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แปรรูป</a:t>
                      </a:r>
                      <a:endParaRPr lang="en-US" sz="2000" dirty="0">
                        <a:latin typeface="JasmineUPC" pitchFamily="18" charset="-34"/>
                        <a:cs typeface="JasmineUPC" pitchFamily="18" charset="-34"/>
                      </a:endParaRPr>
                    </a:p>
                  </a:txBody>
                  <a:tcPr/>
                </a:tc>
                <a:tc>
                  <a:txBody>
                    <a:bodyPr/>
                    <a:lstStyle/>
                    <a:p>
                      <a:pPr algn="ctr"/>
                      <a:r>
                        <a:rPr lang="th-TH" sz="2000" dirty="0">
                          <a:latin typeface="JasmineUPC" pitchFamily="18" charset="-34"/>
                          <a:cs typeface="JasmineUPC" pitchFamily="18" charset="-34"/>
                        </a:rPr>
                        <a:t>กลุ่มงาน</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ท่องเที่ยวโดยชุมชน</a:t>
                      </a:r>
                      <a:endParaRPr lang="en-US" sz="2000" dirty="0">
                        <a:latin typeface="JasmineUPC" pitchFamily="18" charset="-34"/>
                        <a:cs typeface="JasmineUPC" pitchFamily="18" charset="-34"/>
                      </a:endParaRPr>
                    </a:p>
                  </a:txBody>
                  <a:tcPr/>
                </a:tc>
                <a:tc>
                  <a:txBody>
                    <a:bodyPr/>
                    <a:lstStyle/>
                    <a:p>
                      <a:pPr algn="ctr"/>
                      <a:r>
                        <a:rPr lang="th-TH" sz="2000" dirty="0">
                          <a:latin typeface="JasmineUPC" pitchFamily="18" charset="-34"/>
                          <a:cs typeface="JasmineUPC" pitchFamily="18" charset="-34"/>
                        </a:rPr>
                        <a:t>การบริหารงานภายใน</a:t>
                      </a:r>
                      <a:endParaRPr lang="en-US" sz="2000" dirty="0">
                        <a:latin typeface="JasmineUPC" pitchFamily="18" charset="-34"/>
                        <a:cs typeface="JasmineUPC" pitchFamily="18" charset="-34"/>
                      </a:endParaRPr>
                    </a:p>
                  </a:txBody>
                  <a:tcPr/>
                </a:tc>
                <a:tc>
                  <a:txBody>
                    <a:bodyPr/>
                    <a:lstStyle/>
                    <a:p>
                      <a:pPr algn="ctr"/>
                      <a:r>
                        <a:rPr lang="th-TH" sz="2000" dirty="0">
                          <a:latin typeface="JasmineUPC" pitchFamily="18" charset="-34"/>
                          <a:cs typeface="JasmineUPC" pitchFamily="18" charset="-34"/>
                        </a:rPr>
                        <a:t>การทำงานร่วมกับ</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ภาคส่วนต่างๆ</a:t>
                      </a:r>
                      <a:endParaRPr lang="en-US" sz="2000" dirty="0">
                        <a:latin typeface="JasmineUPC" pitchFamily="18" charset="-34"/>
                        <a:cs typeface="JasmineUPC" pitchFamily="18" charset="-34"/>
                      </a:endParaRPr>
                    </a:p>
                  </a:txBody>
                  <a:tcPr/>
                </a:tc>
                <a:extLst>
                  <a:ext uri="{0D108BD9-81ED-4DB2-BD59-A6C34878D82A}">
                    <a16:rowId xmlns:a16="http://schemas.microsoft.com/office/drawing/2014/main" val="10000"/>
                  </a:ext>
                </a:extLst>
              </a:tr>
              <a:tr h="605971">
                <a:tc>
                  <a:txBody>
                    <a:bodyPr/>
                    <a:lstStyle/>
                    <a:p>
                      <a:pPr algn="ctr"/>
                      <a:r>
                        <a:rPr lang="th-TH" sz="2000" dirty="0">
                          <a:latin typeface="JasmineUPC" pitchFamily="18" charset="-34"/>
                          <a:cs typeface="JasmineUPC" pitchFamily="18" charset="-34"/>
                        </a:rPr>
                        <a:t>กรอบ/แนวทาง</a:t>
                      </a:r>
                      <a:endParaRPr lang="en-US" sz="2000" dirty="0">
                        <a:latin typeface="JasmineUPC" pitchFamily="18" charset="-34"/>
                        <a:cs typeface="JasmineUPC" pitchFamily="18" charset="-34"/>
                      </a:endParaRPr>
                    </a:p>
                  </a:txBody>
                  <a:tcPr/>
                </a:tc>
                <a:tc>
                  <a:txBody>
                    <a:bodyPr/>
                    <a:lstStyle/>
                    <a:p>
                      <a:pPr algn="ctr"/>
                      <a:endParaRPr lang="en-US" sz="2000" dirty="0">
                        <a:latin typeface="JasmineUPC" pitchFamily="18" charset="-34"/>
                        <a:cs typeface="JasmineUPC" pitchFamily="18" charset="-34"/>
                      </a:endParaRPr>
                    </a:p>
                  </a:txBody>
                  <a:tcPr/>
                </a:tc>
                <a:tc>
                  <a:txBody>
                    <a:bodyPr/>
                    <a:lstStyle/>
                    <a:p>
                      <a:pPr algn="ctr"/>
                      <a:endParaRPr lang="en-US" sz="2000" dirty="0">
                        <a:latin typeface="JasmineUPC" pitchFamily="18" charset="-34"/>
                        <a:cs typeface="JasmineUPC" pitchFamily="18" charset="-34"/>
                      </a:endParaRPr>
                    </a:p>
                  </a:txBody>
                  <a:tcPr/>
                </a:tc>
                <a:tc>
                  <a:txBody>
                    <a:bodyPr/>
                    <a:lstStyle/>
                    <a:p>
                      <a:pPr algn="ctr"/>
                      <a:endParaRPr lang="en-US" sz="2000" dirty="0">
                        <a:latin typeface="JasmineUPC" pitchFamily="18" charset="-34"/>
                        <a:cs typeface="JasmineUPC" pitchFamily="18" charset="-34"/>
                      </a:endParaRPr>
                    </a:p>
                  </a:txBody>
                  <a:tcPr/>
                </a:tc>
                <a:tc>
                  <a:txBody>
                    <a:bodyPr/>
                    <a:lstStyle/>
                    <a:p>
                      <a:pPr algn="ctr"/>
                      <a:endParaRPr lang="en-US" sz="2000" dirty="0">
                        <a:latin typeface="JasmineUPC" pitchFamily="18" charset="-34"/>
                        <a:cs typeface="JasmineUPC" pitchFamily="18" charset="-34"/>
                      </a:endParaRPr>
                    </a:p>
                  </a:txBody>
                  <a:tcPr/>
                </a:tc>
                <a:tc>
                  <a:txBody>
                    <a:bodyPr/>
                    <a:lstStyle/>
                    <a:p>
                      <a:pPr algn="ctr"/>
                      <a:endParaRPr lang="en-US" sz="2000" dirty="0">
                        <a:latin typeface="JasmineUPC" pitchFamily="18" charset="-34"/>
                        <a:cs typeface="JasmineUPC" pitchFamily="18" charset="-34"/>
                      </a:endParaRPr>
                    </a:p>
                  </a:txBody>
                  <a:tcPr/>
                </a:tc>
                <a:extLst>
                  <a:ext uri="{0D108BD9-81ED-4DB2-BD59-A6C34878D82A}">
                    <a16:rowId xmlns:a16="http://schemas.microsoft.com/office/drawing/2014/main" val="10001"/>
                  </a:ext>
                </a:extLst>
              </a:tr>
              <a:tr h="605971">
                <a:tc>
                  <a:txBody>
                    <a:bodyPr/>
                    <a:lstStyle/>
                    <a:p>
                      <a:pPr algn="ctr"/>
                      <a:r>
                        <a:rPr lang="th-TH" sz="2000" dirty="0">
                          <a:latin typeface="JasmineUPC" pitchFamily="18" charset="-34"/>
                          <a:cs typeface="JasmineUPC" pitchFamily="18" charset="-34"/>
                        </a:rPr>
                        <a:t>ทรัพยากรบุคคล</a:t>
                      </a:r>
                      <a:endParaRPr lang="en-US" sz="20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2"/>
                  </a:ext>
                </a:extLst>
              </a:tr>
              <a:tr h="605971">
                <a:tc>
                  <a:txBody>
                    <a:bodyPr/>
                    <a:lstStyle/>
                    <a:p>
                      <a:pPr algn="ctr"/>
                      <a:r>
                        <a:rPr lang="th-TH" sz="2000" dirty="0">
                          <a:latin typeface="JasmineUPC" pitchFamily="18" charset="-34"/>
                          <a:cs typeface="JasmineUPC" pitchFamily="18" charset="-34"/>
                        </a:rPr>
                        <a:t>องค์ความรู้</a:t>
                      </a:r>
                      <a:endParaRPr lang="en-US" sz="20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3"/>
                  </a:ext>
                </a:extLst>
              </a:tr>
              <a:tr h="605971">
                <a:tc>
                  <a:txBody>
                    <a:bodyPr/>
                    <a:lstStyle/>
                    <a:p>
                      <a:pPr algn="ctr"/>
                      <a:r>
                        <a:rPr lang="th-TH" sz="2000" dirty="0">
                          <a:latin typeface="JasmineUPC" pitchFamily="18" charset="-34"/>
                          <a:cs typeface="JasmineUPC" pitchFamily="18" charset="-34"/>
                        </a:rPr>
                        <a:t>ตลาด</a:t>
                      </a:r>
                      <a:endParaRPr lang="en-US" sz="20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4"/>
                  </a:ext>
                </a:extLst>
              </a:tr>
              <a:tr h="605971">
                <a:tc>
                  <a:txBody>
                    <a:bodyPr/>
                    <a:lstStyle/>
                    <a:p>
                      <a:pPr algn="ctr"/>
                      <a:r>
                        <a:rPr lang="th-TH" sz="2000" dirty="0">
                          <a:latin typeface="JasmineUPC" pitchFamily="18" charset="-34"/>
                          <a:cs typeface="JasmineUPC" pitchFamily="18" charset="-34"/>
                        </a:rPr>
                        <a:t>มาตรฐาน</a:t>
                      </a:r>
                      <a:endParaRPr lang="en-US" sz="20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5"/>
                  </a:ext>
                </a:extLst>
              </a:tr>
              <a:tr h="605971">
                <a:tc>
                  <a:txBody>
                    <a:bodyPr/>
                    <a:lstStyle/>
                    <a:p>
                      <a:pPr algn="ctr"/>
                      <a:r>
                        <a:rPr lang="th-TH" sz="2000" dirty="0">
                          <a:latin typeface="JasmineUPC" pitchFamily="18" charset="-34"/>
                          <a:cs typeface="JasmineUPC" pitchFamily="18" charset="-34"/>
                        </a:rPr>
                        <a:t>นโยบาย</a:t>
                      </a:r>
                      <a:endParaRPr lang="en-US" sz="2000" dirty="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6"/>
                  </a:ext>
                </a:extLst>
              </a:tr>
              <a:tr h="605971">
                <a:tc>
                  <a:txBody>
                    <a:bodyPr/>
                    <a:lstStyle/>
                    <a:p>
                      <a:pPr algn="ctr"/>
                      <a:r>
                        <a:rPr lang="th-TH" sz="2000" dirty="0">
                          <a:latin typeface="JasmineUPC" pitchFamily="18" charset="-34"/>
                          <a:cs typeface="JasmineUPC" pitchFamily="18" charset="-34"/>
                        </a:rPr>
                        <a:t>สื่อสาร</a:t>
                      </a:r>
                      <a:endParaRPr lang="en-US" sz="20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tc>
                  <a:txBody>
                    <a:bodyPr/>
                    <a:lstStyle/>
                    <a:p>
                      <a:pPr algn="ctr"/>
                      <a:endParaRPr lang="en-US" sz="2400" dirty="0">
                        <a:latin typeface="JasmineUPC" pitchFamily="18" charset="-34"/>
                        <a:cs typeface="JasmineUPC" pitchFamily="18" charset="-34"/>
                      </a:endParaRPr>
                    </a:p>
                  </a:txBody>
                  <a:tcPr/>
                </a:tc>
                <a:extLst>
                  <a:ext uri="{0D108BD9-81ED-4DB2-BD59-A6C34878D82A}">
                    <a16:rowId xmlns:a16="http://schemas.microsoft.com/office/drawing/2014/main" val="10007"/>
                  </a:ext>
                </a:extLst>
              </a:tr>
            </a:tbl>
          </a:graphicData>
        </a:graphic>
      </p:graphicFrame>
      <p:cxnSp>
        <p:nvCxnSpPr>
          <p:cNvPr id="6" name="Straight Connector 5"/>
          <p:cNvCxnSpPr/>
          <p:nvPr/>
        </p:nvCxnSpPr>
        <p:spPr>
          <a:xfrm>
            <a:off x="457199" y="1248237"/>
            <a:ext cx="1465965"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8977" y="1190153"/>
            <a:ext cx="2104571" cy="797311"/>
          </a:xfrm>
          <a:prstGeom prst="rect">
            <a:avLst/>
          </a:prstGeom>
          <a:noFill/>
        </p:spPr>
        <p:txBody>
          <a:bodyPr wrap="square" tIns="90000" bIns="90000" rtlCol="0">
            <a:spAutoFit/>
          </a:bodyPr>
          <a:lstStyle/>
          <a:p>
            <a:pPr algn="ctr"/>
            <a:r>
              <a:rPr lang="th-TH" sz="2000" b="1" dirty="0">
                <a:solidFill>
                  <a:schemeClr val="bg1"/>
                </a:solidFill>
                <a:latin typeface="JasmineUPC" pitchFamily="18" charset="-34"/>
                <a:cs typeface="JasmineUPC" pitchFamily="18" charset="-34"/>
              </a:rPr>
              <a:t>งานของ</a:t>
            </a:r>
            <a:br>
              <a:rPr lang="th-TH" sz="2000" b="1" dirty="0">
                <a:solidFill>
                  <a:schemeClr val="bg1"/>
                </a:solidFill>
                <a:latin typeface="JasmineUPC" pitchFamily="18" charset="-34"/>
                <a:cs typeface="JasmineUPC" pitchFamily="18" charset="-34"/>
              </a:rPr>
            </a:br>
            <a:r>
              <a:rPr lang="th-TH" sz="2000" b="1" dirty="0">
                <a:solidFill>
                  <a:schemeClr val="bg1"/>
                </a:solidFill>
                <a:latin typeface="JasmineUPC" pitchFamily="18" charset="-34"/>
                <a:cs typeface="JasmineUPC" pitchFamily="18" charset="-34"/>
              </a:rPr>
              <a:t>ท่าน</a:t>
            </a:r>
            <a:endParaRPr lang="en-US" sz="1200" b="1" dirty="0">
              <a:solidFill>
                <a:schemeClr val="bg1"/>
              </a:solidFill>
              <a:latin typeface="JasmineUPC" pitchFamily="18" charset="-34"/>
              <a:cs typeface="JasmineUPC" pitchFamily="18" charset="-34"/>
            </a:endParaRPr>
          </a:p>
        </p:txBody>
      </p:sp>
      <p:sp>
        <p:nvSpPr>
          <p:cNvPr id="10" name="TextBox 9"/>
          <p:cNvSpPr txBox="1"/>
          <p:nvPr/>
        </p:nvSpPr>
        <p:spPr>
          <a:xfrm>
            <a:off x="-181407" y="1545749"/>
            <a:ext cx="2104571" cy="797311"/>
          </a:xfrm>
          <a:prstGeom prst="rect">
            <a:avLst/>
          </a:prstGeom>
          <a:noFill/>
        </p:spPr>
        <p:txBody>
          <a:bodyPr wrap="square" tIns="90000" bIns="90000" rtlCol="0">
            <a:spAutoFit/>
          </a:bodyPr>
          <a:lstStyle/>
          <a:p>
            <a:pPr algn="ctr"/>
            <a:r>
              <a:rPr lang="th-TH" sz="2000" b="1" dirty="0">
                <a:solidFill>
                  <a:schemeClr val="bg1"/>
                </a:solidFill>
                <a:latin typeface="JasmineUPC" pitchFamily="18" charset="-34"/>
                <a:cs typeface="JasmineUPC" pitchFamily="18" charset="-34"/>
              </a:rPr>
              <a:t>การ</a:t>
            </a:r>
            <a:br>
              <a:rPr lang="th-TH" sz="2000" b="1" dirty="0">
                <a:solidFill>
                  <a:schemeClr val="bg1"/>
                </a:solidFill>
                <a:latin typeface="JasmineUPC" pitchFamily="18" charset="-34"/>
                <a:cs typeface="JasmineUPC" pitchFamily="18" charset="-34"/>
              </a:rPr>
            </a:br>
            <a:r>
              <a:rPr lang="th-TH" sz="2000" b="1" dirty="0">
                <a:solidFill>
                  <a:schemeClr val="bg1"/>
                </a:solidFill>
                <a:latin typeface="JasmineUPC" pitchFamily="18" charset="-34"/>
                <a:cs typeface="JasmineUPC" pitchFamily="18" charset="-34"/>
              </a:rPr>
              <a:t>สนับสนุน</a:t>
            </a:r>
            <a:endParaRPr lang="en-US" sz="1200" b="1" dirty="0">
              <a:solidFill>
                <a:schemeClr val="bg1"/>
              </a:solidFill>
              <a:latin typeface="JasmineUPC" pitchFamily="18" charset="-34"/>
              <a:cs typeface="JasmineUPC" pitchFamily="18" charset="-34"/>
            </a:endParaRPr>
          </a:p>
        </p:txBody>
      </p:sp>
      <p:sp>
        <p:nvSpPr>
          <p:cNvPr id="7" name="TextBox 6"/>
          <p:cNvSpPr txBox="1"/>
          <p:nvPr/>
        </p:nvSpPr>
        <p:spPr>
          <a:xfrm>
            <a:off x="2529761" y="3747224"/>
            <a:ext cx="5699840" cy="612645"/>
          </a:xfrm>
          <a:prstGeom prst="rect">
            <a:avLst/>
          </a:prstGeom>
          <a:solidFill>
            <a:srgbClr val="F9EFBD"/>
          </a:solidFill>
          <a:ln>
            <a:solidFill>
              <a:srgbClr val="F9EFBD"/>
            </a:solidFill>
          </a:ln>
        </p:spPr>
        <p:txBody>
          <a:bodyPr wrap="square" tIns="90000" bIns="90000" rtlCol="0">
            <a:spAutoFit/>
          </a:bodyPr>
          <a:lstStyle/>
          <a:p>
            <a:pPr algn="ctr"/>
            <a:r>
              <a:rPr lang="th-TH" sz="2800" i="1" dirty="0">
                <a:latin typeface="JasmineUPC" pitchFamily="18" charset="-34"/>
                <a:cs typeface="JasmineUPC" pitchFamily="18" charset="-34"/>
              </a:rPr>
              <a:t>ใส่รายละเอียดความต้องการและเงื่อนไขด้านเวลา</a:t>
            </a:r>
            <a:endParaRPr lang="en-US" sz="2800" i="1" dirty="0">
              <a:latin typeface="JasmineUPC" pitchFamily="18" charset="-34"/>
              <a:cs typeface="JasmineUPC" pitchFamily="18" charset="-3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0179"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3"/>
          <p:cNvSpPr/>
          <p:nvPr/>
        </p:nvSpPr>
        <p:spPr>
          <a:xfrm>
            <a:off x="587826" y="3352038"/>
            <a:ext cx="5609771" cy="610326"/>
          </a:xfrm>
          <a:prstGeom prst="rect">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457200" y="-174947"/>
            <a:ext cx="8690400" cy="831600"/>
          </a:xfrm>
        </p:spPr>
        <p:txBody>
          <a:bodyPr/>
          <a:lstStyle/>
          <a:p>
            <a:r>
              <a:rPr lang="th-TH" sz="3200" dirty="0">
                <a:latin typeface="JasmineUPC" pitchFamily="18" charset="-34"/>
                <a:cs typeface="JasmineUPC" pitchFamily="18" charset="-34"/>
              </a:rPr>
              <a:t>หัวข้อการนำเสนอ</a:t>
            </a:r>
            <a:endParaRPr lang="en-US" sz="3200" dirty="0">
              <a:latin typeface="JasmineUPC" pitchFamily="18" charset="-34"/>
              <a:cs typeface="JasmineUPC" pitchFamily="18" charset="-34"/>
            </a:endParaRPr>
          </a:p>
        </p:txBody>
      </p:sp>
      <p:sp>
        <p:nvSpPr>
          <p:cNvPr id="3" name="Text Placeholder 2"/>
          <p:cNvSpPr>
            <a:spLocks noGrp="1"/>
          </p:cNvSpPr>
          <p:nvPr>
            <p:ph type="body" sz="quarter" idx="10"/>
          </p:nvPr>
        </p:nvSpPr>
        <p:spPr>
          <a:xfrm>
            <a:off x="732966" y="1508760"/>
            <a:ext cx="8686800" cy="4617720"/>
          </a:xfrm>
        </p:spPr>
        <p:txBody>
          <a:bodyPr/>
          <a:lstStyle/>
          <a:p>
            <a:r>
              <a:rPr lang="th-TH" sz="2800" b="0" dirty="0">
                <a:solidFill>
                  <a:srgbClr val="0070C0"/>
                </a:solidFill>
                <a:latin typeface="JasmineUPC" pitchFamily="18" charset="-34"/>
                <a:cs typeface="JasmineUPC" pitchFamily="18" charset="-34"/>
              </a:rPr>
              <a:t>ภาพรวมเครือข่ายประชารัฐรักสามัคคีในปัจจุบัน</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ความต้องการของประชารัฐรักสามัคคีจังหวัด</a:t>
            </a:r>
          </a:p>
          <a:p>
            <a:endParaRPr lang="th-TH" sz="2800" b="0" dirty="0">
              <a:solidFill>
                <a:srgbClr val="0070C0"/>
              </a:solidFill>
              <a:latin typeface="JasmineUPC" pitchFamily="18" charset="-34"/>
              <a:cs typeface="JasmineUPC" pitchFamily="18" charset="-34"/>
            </a:endParaRPr>
          </a:p>
          <a:p>
            <a:r>
              <a:rPr lang="th-TH" sz="2800" b="0" dirty="0">
                <a:solidFill>
                  <a:srgbClr val="0070C0"/>
                </a:solidFill>
                <a:latin typeface="JasmineUPC" pitchFamily="18" charset="-34"/>
                <a:cs typeface="JasmineUPC" pitchFamily="18" charset="-34"/>
              </a:rPr>
              <a:t>แผนงานใน </a:t>
            </a:r>
            <a:r>
              <a:rPr lang="en-US" sz="2800" b="0" dirty="0">
                <a:solidFill>
                  <a:srgbClr val="0070C0"/>
                </a:solidFill>
                <a:latin typeface="JasmineUPC" pitchFamily="18" charset="-34"/>
                <a:cs typeface="JasmineUPC" pitchFamily="18" charset="-34"/>
              </a:rPr>
              <a:t>12 </a:t>
            </a:r>
            <a:r>
              <a:rPr lang="th-TH" sz="2800" b="0" dirty="0">
                <a:solidFill>
                  <a:srgbClr val="0070C0"/>
                </a:solidFill>
                <a:latin typeface="JasmineUPC" pitchFamily="18" charset="-34"/>
                <a:cs typeface="JasmineUPC" pitchFamily="18" charset="-34"/>
              </a:rPr>
              <a:t>เดือนข้างหน้า</a:t>
            </a:r>
            <a:endParaRPr lang="en-US" sz="2800" b="0" dirty="0">
              <a:solidFill>
                <a:srgbClr val="0070C0"/>
              </a:solidFill>
              <a:latin typeface="JasmineUPC" pitchFamily="18" charset="-34"/>
              <a:cs typeface="JasmineUPC" pitchFamily="18" charset="-3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457200" y="725714"/>
            <a:ext cx="8686800" cy="1074057"/>
          </a:xfrm>
          <a:prstGeom prst="triangle">
            <a:avLst/>
          </a:prstGeom>
          <a:solidFill>
            <a:srgbClr val="79A2B3"/>
          </a:solidFill>
          <a:ln w="9525">
            <a:solidFill>
              <a:srgbClr val="79A2B3"/>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182880" rtlCol="0" anchor="ctr" anchorCtr="0"/>
          <a:lstStyle/>
          <a:p>
            <a:pPr algn="ctr"/>
            <a:r>
              <a:rPr lang="th-TH" sz="2400" b="1" dirty="0">
                <a:solidFill>
                  <a:schemeClr val="bg1"/>
                </a:solidFill>
                <a:latin typeface="JasmineUPC" pitchFamily="18" charset="-34"/>
                <a:cs typeface="JasmineUPC" pitchFamily="18" charset="-34"/>
              </a:rPr>
              <a:t>สนับสนุนและสร้างความยั่งยืน</a:t>
            </a:r>
            <a:br>
              <a:rPr lang="th-TH" sz="2400" b="1" dirty="0">
                <a:solidFill>
                  <a:schemeClr val="bg1"/>
                </a:solidFill>
                <a:latin typeface="JasmineUPC" pitchFamily="18" charset="-34"/>
                <a:cs typeface="JasmineUPC" pitchFamily="18" charset="-34"/>
              </a:rPr>
            </a:br>
            <a:r>
              <a:rPr lang="th-TH" sz="2400" b="1" dirty="0">
                <a:solidFill>
                  <a:schemeClr val="bg1"/>
                </a:solidFill>
                <a:latin typeface="JasmineUPC" pitchFamily="18" charset="-34"/>
                <a:cs typeface="JasmineUPC" pitchFamily="18" charset="-34"/>
              </a:rPr>
              <a:t>ให้กับงานประชารัฐรักสามัคคีจังหวัด</a:t>
            </a:r>
            <a:endParaRPr lang="en-US" sz="2400" b="1" dirty="0">
              <a:solidFill>
                <a:schemeClr val="bg1"/>
              </a:solidFill>
              <a:latin typeface="JasmineUPC" pitchFamily="18" charset="-34"/>
              <a:cs typeface="JasmineUPC" pitchFamily="18" charset="-34"/>
            </a:endParaRPr>
          </a:p>
        </p:txBody>
      </p:sp>
      <p:sp>
        <p:nvSpPr>
          <p:cNvPr id="10" name="Rectangle 9"/>
          <p:cNvSpPr/>
          <p:nvPr/>
        </p:nvSpPr>
        <p:spPr>
          <a:xfrm>
            <a:off x="1977577" y="1959425"/>
            <a:ext cx="5675086" cy="551597"/>
          </a:xfrm>
          <a:prstGeom prst="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สร้างทิศทาง/มาตรฐานการทำงานในแต่ละกลุ่มงานให้ชัดเจนยิ่งขึ้น</a:t>
            </a:r>
            <a:endParaRPr lang="en-US" dirty="0">
              <a:solidFill>
                <a:schemeClr val="tx1"/>
              </a:solidFill>
              <a:latin typeface="JasmineUPC" pitchFamily="18" charset="-34"/>
              <a:cs typeface="JasmineUPC" pitchFamily="18" charset="-34"/>
            </a:endParaRPr>
          </a:p>
        </p:txBody>
      </p:sp>
      <p:sp>
        <p:nvSpPr>
          <p:cNvPr id="11" name="Rectangle 10"/>
          <p:cNvSpPr/>
          <p:nvPr/>
        </p:nvSpPr>
        <p:spPr>
          <a:xfrm>
            <a:off x="1977577" y="2621023"/>
            <a:ext cx="5675086" cy="551597"/>
          </a:xfrm>
          <a:prstGeom prst="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เชื่อมโยงสถาบันการศึกษา/เครือข่ายต่างๆเพื่อ</a:t>
            </a:r>
          </a:p>
          <a:p>
            <a:pPr algn="ctr"/>
            <a:r>
              <a:rPr lang="th-TH" dirty="0">
                <a:solidFill>
                  <a:schemeClr val="tx1"/>
                </a:solidFill>
                <a:latin typeface="JasmineUPC" pitchFamily="18" charset="-34"/>
                <a:cs typeface="JasmineUPC" pitchFamily="18" charset="-34"/>
              </a:rPr>
              <a:t>จัดหาบุคลากรเข้าร่วมงานเพิ่มเติม</a:t>
            </a:r>
            <a:endParaRPr lang="en-US" dirty="0">
              <a:solidFill>
                <a:schemeClr val="tx1"/>
              </a:solidFill>
              <a:latin typeface="JasmineUPC" pitchFamily="18" charset="-34"/>
              <a:cs typeface="JasmineUPC" pitchFamily="18" charset="-34"/>
            </a:endParaRPr>
          </a:p>
        </p:txBody>
      </p:sp>
      <p:sp>
        <p:nvSpPr>
          <p:cNvPr id="12" name="Rectangle 11"/>
          <p:cNvSpPr/>
          <p:nvPr/>
        </p:nvSpPr>
        <p:spPr>
          <a:xfrm>
            <a:off x="1977577" y="3282621"/>
            <a:ext cx="5675086" cy="551597"/>
          </a:xfrm>
          <a:prstGeom prst="rect">
            <a:avLst/>
          </a:prstGeom>
          <a:solidFill>
            <a:srgbClr val="92D050"/>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เชื่อมโยงผู้เชี่ยวชาญจากภาครัฐและเอกชนในแต่ละสาขาเข้าสู่เครือข่าย,</a:t>
            </a:r>
            <a:br>
              <a:rPr lang="th-TH" dirty="0">
                <a:solidFill>
                  <a:schemeClr val="tx1"/>
                </a:solidFill>
                <a:latin typeface="JasmineUPC" pitchFamily="18" charset="-34"/>
                <a:cs typeface="JasmineUPC" pitchFamily="18" charset="-34"/>
              </a:rPr>
            </a:br>
            <a:r>
              <a:rPr lang="th-TH" dirty="0">
                <a:solidFill>
                  <a:schemeClr val="tx1"/>
                </a:solidFill>
                <a:latin typeface="JasmineUPC" pitchFamily="18" charset="-34"/>
                <a:cs typeface="JasmineUPC" pitchFamily="18" charset="-34"/>
              </a:rPr>
              <a:t>จัดทำระบบกระจายองค์ความรู้, ถอดบทเรียนการทำงานประชารัฐรักสามัคคี</a:t>
            </a:r>
            <a:endParaRPr lang="en-US" dirty="0">
              <a:solidFill>
                <a:schemeClr val="tx1"/>
              </a:solidFill>
              <a:latin typeface="JasmineUPC" pitchFamily="18" charset="-34"/>
              <a:cs typeface="JasmineUPC" pitchFamily="18" charset="-34"/>
            </a:endParaRPr>
          </a:p>
        </p:txBody>
      </p:sp>
      <p:sp>
        <p:nvSpPr>
          <p:cNvPr id="13" name="Rectangle 12"/>
          <p:cNvSpPr/>
          <p:nvPr/>
        </p:nvSpPr>
        <p:spPr>
          <a:xfrm>
            <a:off x="1977577" y="4605817"/>
            <a:ext cx="5675086" cy="551597"/>
          </a:xfrm>
          <a:prstGeom prst="rect">
            <a:avLst/>
          </a:prstGeom>
          <a:solidFill>
            <a:srgbClr val="92D050"/>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ประสานงานการรับรองมาตรฐานต่างๆ</a:t>
            </a:r>
            <a:r>
              <a:rPr lang="en-US" dirty="0">
                <a:solidFill>
                  <a:schemeClr val="tx1"/>
                </a:solidFill>
                <a:latin typeface="JasmineUPC" pitchFamily="18" charset="-34"/>
                <a:cs typeface="JasmineUPC" pitchFamily="18" charset="-34"/>
              </a:rPr>
              <a:t> </a:t>
            </a:r>
            <a:br>
              <a:rPr lang="th-TH" dirty="0">
                <a:solidFill>
                  <a:schemeClr val="tx1"/>
                </a:solidFill>
                <a:latin typeface="JasmineUPC" pitchFamily="18" charset="-34"/>
                <a:cs typeface="JasmineUPC" pitchFamily="18" charset="-34"/>
              </a:rPr>
            </a:br>
            <a:r>
              <a:rPr lang="th-TH" dirty="0">
                <a:solidFill>
                  <a:schemeClr val="tx1"/>
                </a:solidFill>
                <a:latin typeface="JasmineUPC" pitchFamily="18" charset="-34"/>
                <a:cs typeface="JasmineUPC" pitchFamily="18" charset="-34"/>
              </a:rPr>
              <a:t>(</a:t>
            </a:r>
            <a:r>
              <a:rPr lang="en-US" dirty="0">
                <a:solidFill>
                  <a:schemeClr val="tx1"/>
                </a:solidFill>
                <a:latin typeface="JasmineUPC" pitchFamily="18" charset="-34"/>
                <a:cs typeface="JasmineUPC" pitchFamily="18" charset="-34"/>
              </a:rPr>
              <a:t>GAP, </a:t>
            </a:r>
            <a:r>
              <a:rPr lang="en-US" dirty="0" err="1">
                <a:solidFill>
                  <a:schemeClr val="tx1"/>
                </a:solidFill>
                <a:latin typeface="JasmineUPC" pitchFamily="18" charset="-34"/>
                <a:cs typeface="JasmineUPC" pitchFamily="18" charset="-34"/>
              </a:rPr>
              <a:t>GMP</a:t>
            </a:r>
            <a:r>
              <a:rPr lang="en-US" dirty="0">
                <a:solidFill>
                  <a:schemeClr val="tx1"/>
                </a:solidFill>
                <a:latin typeface="JasmineUPC" pitchFamily="18" charset="-34"/>
                <a:cs typeface="JasmineUPC" pitchFamily="18" charset="-34"/>
              </a:rPr>
              <a:t>, </a:t>
            </a:r>
            <a:r>
              <a:rPr lang="th-TH" dirty="0">
                <a:solidFill>
                  <a:schemeClr val="tx1"/>
                </a:solidFill>
                <a:latin typeface="JasmineUPC" pitchFamily="18" charset="-34"/>
                <a:cs typeface="JasmineUPC" pitchFamily="18" charset="-34"/>
              </a:rPr>
              <a:t>เกษตรอินทรีย์, แหล่งท่องเที่ยวโดยชุมชน)</a:t>
            </a:r>
            <a:endParaRPr lang="en-US" dirty="0">
              <a:solidFill>
                <a:schemeClr val="tx1"/>
              </a:solidFill>
              <a:latin typeface="JasmineUPC" pitchFamily="18" charset="-34"/>
              <a:cs typeface="JasmineUPC" pitchFamily="18" charset="-34"/>
            </a:endParaRPr>
          </a:p>
        </p:txBody>
      </p:sp>
      <p:sp>
        <p:nvSpPr>
          <p:cNvPr id="14" name="Rectangle 13"/>
          <p:cNvSpPr/>
          <p:nvPr/>
        </p:nvSpPr>
        <p:spPr>
          <a:xfrm>
            <a:off x="413658" y="1959424"/>
            <a:ext cx="1386114" cy="4601009"/>
          </a:xfrm>
          <a:prstGeom prst="rect">
            <a:avLst/>
          </a:prstGeom>
          <a:solidFill>
            <a:srgbClr val="FFFF99"/>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b="1" dirty="0">
                <a:solidFill>
                  <a:schemeClr val="tx1"/>
                </a:solidFill>
                <a:latin typeface="JasmineUPC" pitchFamily="18" charset="-34"/>
                <a:cs typeface="JasmineUPC" pitchFamily="18" charset="-34"/>
              </a:rPr>
              <a:t>เสริมสร้างความเชื่อมโยง ในเครือข่าย</a:t>
            </a:r>
            <a:br>
              <a:rPr lang="th-TH" sz="2000" b="1" dirty="0">
                <a:solidFill>
                  <a:schemeClr val="tx1"/>
                </a:solidFill>
                <a:latin typeface="JasmineUPC" pitchFamily="18" charset="-34"/>
                <a:cs typeface="JasmineUPC" pitchFamily="18" charset="-34"/>
              </a:rPr>
            </a:br>
            <a:r>
              <a:rPr lang="th-TH" sz="2000" b="1" dirty="0">
                <a:solidFill>
                  <a:schemeClr val="tx1"/>
                </a:solidFill>
                <a:latin typeface="JasmineUPC" pitchFamily="18" charset="-34"/>
                <a:cs typeface="JasmineUPC" pitchFamily="18" charset="-34"/>
              </a:rPr>
              <a:t>ประชารัฐ</a:t>
            </a:r>
            <a:br>
              <a:rPr lang="th-TH" sz="2000" b="1" dirty="0">
                <a:solidFill>
                  <a:schemeClr val="tx1"/>
                </a:solidFill>
                <a:latin typeface="JasmineUPC" pitchFamily="18" charset="-34"/>
                <a:cs typeface="JasmineUPC" pitchFamily="18" charset="-34"/>
              </a:rPr>
            </a:br>
            <a:r>
              <a:rPr lang="th-TH" sz="2000" b="1" dirty="0">
                <a:solidFill>
                  <a:schemeClr val="tx1"/>
                </a:solidFill>
                <a:latin typeface="JasmineUPC" pitchFamily="18" charset="-34"/>
                <a:cs typeface="JasmineUPC" pitchFamily="18" charset="-34"/>
              </a:rPr>
              <a:t>รักสามัคคี</a:t>
            </a:r>
          </a:p>
          <a:p>
            <a:pPr marL="288925" lvl="1" indent="-174625" fontAlgn="base">
              <a:buClr>
                <a:srgbClr val="177B57"/>
              </a:buClr>
              <a:buSzPct val="100000"/>
              <a:buFont typeface="Arial"/>
              <a:buChar char="•"/>
            </a:pPr>
            <a:r>
              <a:rPr lang="th-TH" sz="2000" dirty="0">
                <a:solidFill>
                  <a:schemeClr val="tx1"/>
                </a:solidFill>
                <a:latin typeface="JasmineUPC" pitchFamily="18" charset="-34"/>
                <a:cs typeface="JasmineUPC" pitchFamily="18" charset="-34"/>
              </a:rPr>
              <a:t>โครงการร่วมกัน</a:t>
            </a:r>
          </a:p>
          <a:p>
            <a:pPr marL="288925" lvl="1" indent="-174625" fontAlgn="base">
              <a:buClr>
                <a:srgbClr val="177B57"/>
              </a:buClr>
              <a:buSzPct val="100000"/>
              <a:buFont typeface="Arial"/>
              <a:buChar char="•"/>
            </a:pPr>
            <a:r>
              <a:rPr lang="th-TH" sz="2000" dirty="0">
                <a:solidFill>
                  <a:schemeClr val="tx1"/>
                </a:solidFill>
                <a:latin typeface="JasmineUPC" pitchFamily="18" charset="-34"/>
                <a:cs typeface="JasmineUPC" pitchFamily="18" charset="-34"/>
              </a:rPr>
              <a:t>การสื่อสาร/แลกเปลี่ยนเรียนรู้</a:t>
            </a:r>
          </a:p>
        </p:txBody>
      </p:sp>
      <p:sp>
        <p:nvSpPr>
          <p:cNvPr id="15" name="Rectangle 14"/>
          <p:cNvSpPr/>
          <p:nvPr/>
        </p:nvSpPr>
        <p:spPr>
          <a:xfrm>
            <a:off x="7779516" y="1959424"/>
            <a:ext cx="1386114" cy="4601009"/>
          </a:xfrm>
          <a:prstGeom prst="rect">
            <a:avLst/>
          </a:prstGeom>
          <a:solidFill>
            <a:srgbClr val="FFFF99"/>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2000" b="1" dirty="0">
                <a:solidFill>
                  <a:schemeClr val="tx1"/>
                </a:solidFill>
                <a:latin typeface="JasmineUPC" pitchFamily="18" charset="-34"/>
                <a:cs typeface="JasmineUPC" pitchFamily="18" charset="-34"/>
              </a:rPr>
              <a:t>ขยายภาคีความร่วมมือในทุกภาคส่วน</a:t>
            </a:r>
          </a:p>
          <a:p>
            <a:pPr marL="288925" lvl="1" indent="-174625" fontAlgn="base">
              <a:buClr>
                <a:srgbClr val="177B57"/>
              </a:buClr>
              <a:buSzPct val="100000"/>
              <a:buFont typeface="Arial"/>
              <a:buChar char="•"/>
            </a:pPr>
            <a:r>
              <a:rPr lang="en-US" sz="2000" dirty="0">
                <a:solidFill>
                  <a:schemeClr val="tx1"/>
                </a:solidFill>
                <a:latin typeface="JasmineUPC" pitchFamily="18" charset="-34"/>
                <a:cs typeface="JasmineUPC" pitchFamily="18" charset="-34"/>
              </a:rPr>
              <a:t>Listed Co.</a:t>
            </a:r>
          </a:p>
          <a:p>
            <a:pPr marL="288925" lvl="1" indent="-174625" fontAlgn="base">
              <a:buClr>
                <a:srgbClr val="177B57"/>
              </a:buClr>
              <a:buSzPct val="100000"/>
              <a:buFont typeface="Arial"/>
              <a:buChar char="•"/>
            </a:pPr>
            <a:r>
              <a:rPr lang="th-TH" sz="2000" dirty="0">
                <a:solidFill>
                  <a:schemeClr val="tx1"/>
                </a:solidFill>
                <a:latin typeface="JasmineUPC" pitchFamily="18" charset="-34"/>
                <a:cs typeface="JasmineUPC" pitchFamily="18" charset="-34"/>
              </a:rPr>
              <a:t>คนรุ่นใหม่</a:t>
            </a:r>
          </a:p>
          <a:p>
            <a:pPr marL="288925" lvl="1" indent="-174625" fontAlgn="base">
              <a:buClr>
                <a:srgbClr val="177B57"/>
              </a:buClr>
              <a:buSzPct val="100000"/>
              <a:buFont typeface="Arial"/>
              <a:buChar char="•"/>
            </a:pPr>
            <a:r>
              <a:rPr lang="th-TH" sz="2000" dirty="0">
                <a:solidFill>
                  <a:schemeClr val="tx1"/>
                </a:solidFill>
                <a:latin typeface="JasmineUPC" pitchFamily="18" charset="-34"/>
                <a:cs typeface="JasmineUPC" pitchFamily="18" charset="-34"/>
              </a:rPr>
              <a:t>สถาบันการศึกษา</a:t>
            </a:r>
          </a:p>
          <a:p>
            <a:pPr marL="288925" lvl="1" indent="-174625" fontAlgn="base">
              <a:buClr>
                <a:srgbClr val="177B57"/>
              </a:buClr>
              <a:buSzPct val="100000"/>
              <a:buFont typeface="Arial"/>
              <a:buChar char="•"/>
            </a:pPr>
            <a:r>
              <a:rPr lang="en-US" sz="2000" dirty="0">
                <a:solidFill>
                  <a:schemeClr val="tx1"/>
                </a:solidFill>
                <a:latin typeface="JasmineUPC" pitchFamily="18" charset="-34"/>
                <a:cs typeface="JasmineUPC" pitchFamily="18" charset="-34"/>
              </a:rPr>
              <a:t>NGO/SE</a:t>
            </a:r>
          </a:p>
          <a:p>
            <a:pPr marL="288925" lvl="1" indent="-174625" fontAlgn="base">
              <a:buClr>
                <a:srgbClr val="177B57"/>
              </a:buClr>
              <a:buSzPct val="100000"/>
              <a:buFont typeface="Arial"/>
              <a:buChar char="•"/>
            </a:pPr>
            <a:r>
              <a:rPr lang="th-TH" sz="2000" dirty="0">
                <a:solidFill>
                  <a:schemeClr val="tx1"/>
                </a:solidFill>
                <a:latin typeface="JasmineUPC" pitchFamily="18" charset="-34"/>
                <a:cs typeface="JasmineUPC" pitchFamily="18" charset="-34"/>
              </a:rPr>
              <a:t>ต่างประเทศ</a:t>
            </a:r>
          </a:p>
          <a:p>
            <a:pPr marL="288925" lvl="1" indent="-174625" fontAlgn="base">
              <a:buClr>
                <a:srgbClr val="177B57"/>
              </a:buClr>
              <a:buSzPct val="100000"/>
              <a:buFont typeface="Arial"/>
              <a:buChar char="•"/>
            </a:pPr>
            <a:endParaRPr lang="en-US" sz="2000" dirty="0">
              <a:solidFill>
                <a:srgbClr val="000000"/>
              </a:solidFill>
              <a:latin typeface="Arial"/>
              <a:cs typeface="JasmineUPC" pitchFamily="18" charset="-34"/>
            </a:endParaRPr>
          </a:p>
        </p:txBody>
      </p:sp>
      <p:sp>
        <p:nvSpPr>
          <p:cNvPr id="16" name="Rectangle 15"/>
          <p:cNvSpPr/>
          <p:nvPr/>
        </p:nvSpPr>
        <p:spPr>
          <a:xfrm>
            <a:off x="1977577" y="3944219"/>
            <a:ext cx="5675086" cy="551597"/>
          </a:xfrm>
          <a:prstGeom prst="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ผลักดันการคัดเลือกสินค้าสู่ระดับประเทศ/ต่างประเทศ</a:t>
            </a:r>
            <a:br>
              <a:rPr lang="th-TH" dirty="0">
                <a:solidFill>
                  <a:schemeClr val="tx1"/>
                </a:solidFill>
                <a:latin typeface="JasmineUPC" pitchFamily="18" charset="-34"/>
                <a:cs typeface="JasmineUPC" pitchFamily="18" charset="-34"/>
              </a:rPr>
            </a:br>
            <a:r>
              <a:rPr lang="th-TH" dirty="0">
                <a:solidFill>
                  <a:schemeClr val="tx1"/>
                </a:solidFill>
                <a:latin typeface="JasmineUPC" pitchFamily="18" charset="-34"/>
                <a:cs typeface="JasmineUPC" pitchFamily="18" charset="-34"/>
              </a:rPr>
              <a:t>และสู่ช่องทางออนไลน์อย่างต่อเนื่อง</a:t>
            </a:r>
            <a:endParaRPr lang="en-US" dirty="0">
              <a:solidFill>
                <a:schemeClr val="tx1"/>
              </a:solidFill>
              <a:latin typeface="JasmineUPC" pitchFamily="18" charset="-34"/>
              <a:cs typeface="JasmineUPC" pitchFamily="18" charset="-34"/>
            </a:endParaRPr>
          </a:p>
        </p:txBody>
      </p:sp>
      <p:sp>
        <p:nvSpPr>
          <p:cNvPr id="17" name="Rectangle 16"/>
          <p:cNvSpPr/>
          <p:nvPr/>
        </p:nvSpPr>
        <p:spPr>
          <a:xfrm>
            <a:off x="1977577" y="5267415"/>
            <a:ext cx="5675086" cy="551597"/>
          </a:xfrm>
          <a:prstGeom prst="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ประสานการเชื่อมโยงกับนโยบายรัฐบาลอย่างต่อเนื่อง</a:t>
            </a:r>
            <a:br>
              <a:rPr lang="th-TH" dirty="0">
                <a:solidFill>
                  <a:schemeClr val="tx1"/>
                </a:solidFill>
                <a:latin typeface="JasmineUPC" pitchFamily="18" charset="-34"/>
                <a:cs typeface="JasmineUPC" pitchFamily="18" charset="-34"/>
              </a:rPr>
            </a:br>
            <a:r>
              <a:rPr lang="th-TH" dirty="0">
                <a:solidFill>
                  <a:schemeClr val="tx1"/>
                </a:solidFill>
                <a:latin typeface="JasmineUPC" pitchFamily="18" charset="-34"/>
                <a:cs typeface="JasmineUPC" pitchFamily="18" charset="-34"/>
              </a:rPr>
              <a:t>ร่วมผลักดัน</a:t>
            </a:r>
            <a:r>
              <a:rPr lang="th-TH" dirty="0" err="1">
                <a:solidFill>
                  <a:schemeClr val="tx1"/>
                </a:solidFill>
                <a:latin typeface="JasmineUPC" pitchFamily="18" charset="-34"/>
                <a:cs typeface="JasmineUPC" pitchFamily="18" charset="-34"/>
              </a:rPr>
              <a:t>พรบ.</a:t>
            </a:r>
            <a:r>
              <a:rPr lang="th-TH" dirty="0">
                <a:solidFill>
                  <a:schemeClr val="tx1"/>
                </a:solidFill>
                <a:latin typeface="JasmineUPC" pitchFamily="18" charset="-34"/>
                <a:cs typeface="JasmineUPC" pitchFamily="18" charset="-34"/>
              </a:rPr>
              <a:t> วิสาหกิจเพื่อสังคมและระเบียบปฏิบัติที่เกี่ยวข้อง</a:t>
            </a:r>
            <a:endParaRPr lang="en-US" dirty="0">
              <a:solidFill>
                <a:schemeClr val="tx1"/>
              </a:solidFill>
              <a:latin typeface="JasmineUPC" pitchFamily="18" charset="-34"/>
              <a:cs typeface="JasmineUPC" pitchFamily="18" charset="-34"/>
            </a:endParaRPr>
          </a:p>
        </p:txBody>
      </p:sp>
      <p:sp>
        <p:nvSpPr>
          <p:cNvPr id="18" name="Rectangle 17"/>
          <p:cNvSpPr/>
          <p:nvPr/>
        </p:nvSpPr>
        <p:spPr>
          <a:xfrm>
            <a:off x="1977577" y="5929013"/>
            <a:ext cx="5675086" cy="551597"/>
          </a:xfrm>
          <a:prstGeom prst="rect">
            <a:avLst/>
          </a:prstGeom>
          <a:solidFill>
            <a:schemeClr val="accent2"/>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dirty="0">
                <a:solidFill>
                  <a:schemeClr val="tx1"/>
                </a:solidFill>
                <a:latin typeface="JasmineUPC" pitchFamily="18" charset="-34"/>
                <a:cs typeface="JasmineUPC" pitchFamily="18" charset="-34"/>
              </a:rPr>
              <a:t>สื่อสารการทำงานของเครือข่ายฯทั้งในและต่างประเทศ</a:t>
            </a:r>
            <a:endParaRPr lang="en-US" dirty="0">
              <a:solidFill>
                <a:schemeClr val="tx1"/>
              </a:solidFill>
              <a:latin typeface="JasmineUPC" pitchFamily="18" charset="-34"/>
              <a:cs typeface="JasmineUPC" pitchFamily="18" charset="-34"/>
            </a:endParaRPr>
          </a:p>
        </p:txBody>
      </p:sp>
      <p:sp>
        <p:nvSpPr>
          <p:cNvPr id="25" name="Oval 24"/>
          <p:cNvSpPr/>
          <p:nvPr/>
        </p:nvSpPr>
        <p:spPr>
          <a:xfrm>
            <a:off x="1981170" y="2031965"/>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1</a:t>
            </a:r>
            <a:endParaRPr lang="en-US" sz="1400" b="1" dirty="0">
              <a:solidFill>
                <a:schemeClr val="bg1"/>
              </a:solidFill>
              <a:latin typeface="JasmineUPC" pitchFamily="18" charset="-34"/>
              <a:cs typeface="JasmineUPC" pitchFamily="18" charset="-34"/>
            </a:endParaRPr>
          </a:p>
        </p:txBody>
      </p:sp>
      <p:sp>
        <p:nvSpPr>
          <p:cNvPr id="27" name="Oval 26"/>
          <p:cNvSpPr/>
          <p:nvPr/>
        </p:nvSpPr>
        <p:spPr>
          <a:xfrm>
            <a:off x="1981169" y="3345485"/>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3</a:t>
            </a:r>
            <a:endParaRPr lang="en-US" sz="1400" b="1" dirty="0">
              <a:solidFill>
                <a:schemeClr val="bg1"/>
              </a:solidFill>
              <a:latin typeface="JasmineUPC" pitchFamily="18" charset="-34"/>
              <a:cs typeface="JasmineUPC" pitchFamily="18" charset="-34"/>
            </a:endParaRPr>
          </a:p>
        </p:txBody>
      </p:sp>
      <p:sp>
        <p:nvSpPr>
          <p:cNvPr id="28" name="Oval 27"/>
          <p:cNvSpPr/>
          <p:nvPr/>
        </p:nvSpPr>
        <p:spPr>
          <a:xfrm>
            <a:off x="1981169" y="2670587"/>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2</a:t>
            </a:r>
            <a:endParaRPr lang="en-US" sz="1400" b="1" dirty="0">
              <a:solidFill>
                <a:schemeClr val="bg1"/>
              </a:solidFill>
              <a:latin typeface="JasmineUPC" pitchFamily="18" charset="-34"/>
              <a:cs typeface="JasmineUPC" pitchFamily="18" charset="-34"/>
            </a:endParaRPr>
          </a:p>
        </p:txBody>
      </p:sp>
      <p:sp>
        <p:nvSpPr>
          <p:cNvPr id="29" name="Oval 28"/>
          <p:cNvSpPr/>
          <p:nvPr/>
        </p:nvSpPr>
        <p:spPr>
          <a:xfrm>
            <a:off x="1988430" y="4056671"/>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4</a:t>
            </a:r>
            <a:endParaRPr lang="en-US" sz="1400" b="1" dirty="0">
              <a:solidFill>
                <a:schemeClr val="bg1"/>
              </a:solidFill>
              <a:latin typeface="JasmineUPC" pitchFamily="18" charset="-34"/>
              <a:cs typeface="JasmineUPC" pitchFamily="18" charset="-34"/>
            </a:endParaRPr>
          </a:p>
        </p:txBody>
      </p:sp>
      <p:sp>
        <p:nvSpPr>
          <p:cNvPr id="30" name="Oval 29"/>
          <p:cNvSpPr/>
          <p:nvPr/>
        </p:nvSpPr>
        <p:spPr>
          <a:xfrm>
            <a:off x="1988429" y="5370191"/>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6</a:t>
            </a:r>
            <a:endParaRPr lang="en-US" sz="1400" b="1" dirty="0">
              <a:solidFill>
                <a:schemeClr val="bg1"/>
              </a:solidFill>
              <a:latin typeface="JasmineUPC" pitchFamily="18" charset="-34"/>
              <a:cs typeface="JasmineUPC" pitchFamily="18" charset="-34"/>
            </a:endParaRPr>
          </a:p>
        </p:txBody>
      </p:sp>
      <p:sp>
        <p:nvSpPr>
          <p:cNvPr id="31" name="Oval 30"/>
          <p:cNvSpPr/>
          <p:nvPr/>
        </p:nvSpPr>
        <p:spPr>
          <a:xfrm>
            <a:off x="1988429" y="4695293"/>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5</a:t>
            </a:r>
            <a:endParaRPr lang="en-US" sz="1400" b="1" dirty="0">
              <a:solidFill>
                <a:schemeClr val="bg1"/>
              </a:solidFill>
              <a:latin typeface="JasmineUPC" pitchFamily="18" charset="-34"/>
              <a:cs typeface="JasmineUPC" pitchFamily="18" charset="-34"/>
            </a:endParaRPr>
          </a:p>
        </p:txBody>
      </p:sp>
      <p:sp>
        <p:nvSpPr>
          <p:cNvPr id="32" name="Oval 31"/>
          <p:cNvSpPr/>
          <p:nvPr/>
        </p:nvSpPr>
        <p:spPr>
          <a:xfrm>
            <a:off x="1995689" y="6016067"/>
            <a:ext cx="388982" cy="383177"/>
          </a:xfrm>
          <a:prstGeom prst="ellipse">
            <a:avLst/>
          </a:prstGeom>
          <a:solidFill>
            <a:schemeClr val="accent2">
              <a:lumMod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400" b="1" dirty="0">
                <a:solidFill>
                  <a:schemeClr val="bg1"/>
                </a:solidFill>
                <a:latin typeface="JasmineUPC" pitchFamily="18" charset="-34"/>
                <a:cs typeface="JasmineUPC" pitchFamily="18" charset="-34"/>
              </a:rPr>
              <a:t>7</a:t>
            </a:r>
            <a:endParaRPr lang="en-US" sz="1400" b="1" dirty="0">
              <a:solidFill>
                <a:schemeClr val="bg1"/>
              </a:solidFill>
              <a:latin typeface="JasmineUPC" pitchFamily="18" charset="-34"/>
              <a:cs typeface="JasmineUPC" pitchFamily="18" charset="-34"/>
            </a:endParaRPr>
          </a:p>
        </p:txBody>
      </p:sp>
      <p:sp>
        <p:nvSpPr>
          <p:cNvPr id="19" name="Title 1"/>
          <p:cNvSpPr>
            <a:spLocks noGrp="1"/>
          </p:cNvSpPr>
          <p:nvPr>
            <p:ph type="title"/>
          </p:nvPr>
        </p:nvSpPr>
        <p:spPr>
          <a:xfrm>
            <a:off x="268061" y="-179853"/>
            <a:ext cx="8690400" cy="831600"/>
          </a:xfrm>
        </p:spPr>
        <p:txBody>
          <a:bodyPr/>
          <a:lstStyle/>
          <a:p>
            <a:r>
              <a:rPr lang="th-TH" sz="3200" dirty="0">
                <a:latin typeface="JasmineUPC" pitchFamily="18" charset="-34"/>
                <a:cs typeface="JasmineUPC" pitchFamily="18" charset="-34"/>
              </a:rPr>
              <a:t>ร่างแผนงานของ"บริษัทส่วนกลาง" ใน </a:t>
            </a:r>
            <a:r>
              <a:rPr lang="en-US" sz="3200" dirty="0">
                <a:latin typeface="JasmineUPC" pitchFamily="18" charset="-34"/>
                <a:cs typeface="JasmineUPC" pitchFamily="18" charset="-34"/>
              </a:rPr>
              <a:t>12 </a:t>
            </a:r>
            <a:r>
              <a:rPr lang="th-TH" sz="3200" dirty="0">
                <a:latin typeface="JasmineUPC" pitchFamily="18" charset="-34"/>
                <a:cs typeface="JasmineUPC" pitchFamily="18" charset="-34"/>
              </a:rPr>
              <a:t>เดือนข้างหน้า</a:t>
            </a:r>
            <a:endParaRPr lang="en-US" sz="3200" dirty="0">
              <a:latin typeface="JasmineUPC" pitchFamily="18" charset="-34"/>
              <a:cs typeface="JasmineUPC" pitchFamily="18" charset="-3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2898" y="707776"/>
            <a:ext cx="9376992" cy="6099424"/>
            <a:chOff x="534054" y="707776"/>
            <a:chExt cx="8928992" cy="6099424"/>
          </a:xfrm>
        </p:grpSpPr>
        <p:pic>
          <p:nvPicPr>
            <p:cNvPr id="5" name="Picture 10" descr="http://upload.wikimedia.org/wikipedia/th/1/13/Su_logo.gif"/>
            <p:cNvPicPr>
              <a:picLocks noChangeAspect="1" noChangeArrowheads="1"/>
            </p:cNvPicPr>
            <p:nvPr/>
          </p:nvPicPr>
          <p:blipFill>
            <a:blip r:embed="rId3" cstate="print"/>
            <a:srcRect/>
            <a:stretch>
              <a:fillRect/>
            </a:stretch>
          </p:blipFill>
          <p:spPr bwMode="auto">
            <a:xfrm>
              <a:off x="8078298" y="3527254"/>
              <a:ext cx="714375" cy="714375"/>
            </a:xfrm>
            <a:prstGeom prst="rect">
              <a:avLst/>
            </a:prstGeom>
            <a:noFill/>
          </p:spPr>
        </p:pic>
        <p:pic>
          <p:nvPicPr>
            <p:cNvPr id="6" name="Picture 2"/>
            <p:cNvPicPr>
              <a:picLocks noChangeAspect="1" noChangeArrowheads="1"/>
            </p:cNvPicPr>
            <p:nvPr/>
          </p:nvPicPr>
          <p:blipFill>
            <a:blip r:embed="rId4" cstate="print"/>
            <a:srcRect l="34951" t="19286" r="30726" b="5525"/>
            <a:stretch>
              <a:fillRect/>
            </a:stretch>
          </p:blipFill>
          <p:spPr bwMode="auto">
            <a:xfrm>
              <a:off x="534054" y="707776"/>
              <a:ext cx="4952348" cy="6099424"/>
            </a:xfrm>
            <a:prstGeom prst="rect">
              <a:avLst/>
            </a:prstGeom>
            <a:noFill/>
            <a:ln w="9525">
              <a:noFill/>
              <a:miter lim="800000"/>
              <a:headEnd/>
              <a:tailEnd/>
            </a:ln>
          </p:spPr>
        </p:pic>
        <p:pic>
          <p:nvPicPr>
            <p:cNvPr id="7" name="Picture 10" descr="https://www.boonrawd.co.th/singha-img/home/career/singha-career-logo.jpg"/>
            <p:cNvPicPr>
              <a:picLocks noChangeAspect="1" noChangeArrowheads="1"/>
            </p:cNvPicPr>
            <p:nvPr/>
          </p:nvPicPr>
          <p:blipFill>
            <a:blip r:embed="rId5" cstate="print"/>
            <a:srcRect l="9956" t="23129" r="10615" b="15438"/>
            <a:stretch>
              <a:fillRect/>
            </a:stretch>
          </p:blipFill>
          <p:spPr bwMode="auto">
            <a:xfrm>
              <a:off x="6935071" y="1929944"/>
              <a:ext cx="867476" cy="571401"/>
            </a:xfrm>
            <a:prstGeom prst="rect">
              <a:avLst/>
            </a:prstGeom>
            <a:noFill/>
          </p:spPr>
        </p:pic>
        <p:pic>
          <p:nvPicPr>
            <p:cNvPr id="8" name="Picture 20" descr="setnew_eng"/>
            <p:cNvPicPr>
              <a:picLocks noChangeAspect="1" noChangeArrowheads="1"/>
            </p:cNvPicPr>
            <p:nvPr>
              <p:custDataLst>
                <p:tags r:id="rId1"/>
              </p:custDataLst>
            </p:nvPr>
          </p:nvPicPr>
          <p:blipFill>
            <a:blip r:embed="rId6" cstate="print"/>
            <a:srcRect/>
            <a:stretch>
              <a:fillRect/>
            </a:stretch>
          </p:blipFill>
          <p:spPr bwMode="auto">
            <a:xfrm>
              <a:off x="5045834" y="2002589"/>
              <a:ext cx="951155" cy="471057"/>
            </a:xfrm>
            <a:prstGeom prst="rect">
              <a:avLst/>
            </a:prstGeom>
            <a:noFill/>
            <a:ln w="9525">
              <a:noFill/>
              <a:miter lim="800000"/>
              <a:headEnd/>
              <a:tailEnd/>
            </a:ln>
          </p:spPr>
        </p:pic>
        <p:pic>
          <p:nvPicPr>
            <p:cNvPr id="9" name="Picture 2" descr="http://www.theviewpattaya.com/images/partners/kasikornbank.jpg"/>
            <p:cNvPicPr>
              <a:picLocks noChangeAspect="1" noChangeArrowheads="1"/>
            </p:cNvPicPr>
            <p:nvPr/>
          </p:nvPicPr>
          <p:blipFill>
            <a:blip r:embed="rId7" cstate="print"/>
            <a:srcRect/>
            <a:stretch>
              <a:fillRect/>
            </a:stretch>
          </p:blipFill>
          <p:spPr bwMode="auto">
            <a:xfrm>
              <a:off x="6068827" y="1970248"/>
              <a:ext cx="471748" cy="471748"/>
            </a:xfrm>
            <a:prstGeom prst="rect">
              <a:avLst/>
            </a:prstGeom>
            <a:noFill/>
          </p:spPr>
        </p:pic>
        <p:pic>
          <p:nvPicPr>
            <p:cNvPr id="10" name="Picture 2"/>
            <p:cNvPicPr>
              <a:picLocks noChangeAspect="1" noChangeArrowheads="1"/>
            </p:cNvPicPr>
            <p:nvPr/>
          </p:nvPicPr>
          <p:blipFill>
            <a:blip r:embed="rId8" cstate="email"/>
            <a:srcRect r="77542"/>
            <a:stretch>
              <a:fillRect/>
            </a:stretch>
          </p:blipFill>
          <p:spPr bwMode="auto">
            <a:xfrm>
              <a:off x="6694544" y="1970248"/>
              <a:ext cx="384829" cy="520065"/>
            </a:xfrm>
            <a:prstGeom prst="rect">
              <a:avLst/>
            </a:prstGeom>
            <a:noFill/>
            <a:ln w="9525">
              <a:noFill/>
              <a:miter lim="800000"/>
              <a:headEnd/>
              <a:tailEnd/>
            </a:ln>
          </p:spPr>
        </p:pic>
        <p:pic>
          <p:nvPicPr>
            <p:cNvPr id="11" name="Picture 10" descr="ThaiBev-Logo.jpg"/>
            <p:cNvPicPr>
              <a:picLocks noChangeAspect="1"/>
            </p:cNvPicPr>
            <p:nvPr/>
          </p:nvPicPr>
          <p:blipFill>
            <a:blip r:embed="rId9" cstate="print"/>
            <a:stretch>
              <a:fillRect/>
            </a:stretch>
          </p:blipFill>
          <p:spPr>
            <a:xfrm>
              <a:off x="7747937" y="2013326"/>
              <a:ext cx="798423" cy="295224"/>
            </a:xfrm>
            <a:prstGeom prst="rect">
              <a:avLst/>
            </a:prstGeom>
          </p:spPr>
        </p:pic>
        <p:pic>
          <p:nvPicPr>
            <p:cNvPr id="12" name="Picture 4" descr="1288865084-LOGO"/>
            <p:cNvPicPr>
              <a:picLocks noChangeAspect="1" noChangeArrowheads="1"/>
            </p:cNvPicPr>
            <p:nvPr/>
          </p:nvPicPr>
          <p:blipFill>
            <a:blip r:embed="rId10" cstate="print"/>
            <a:srcRect/>
            <a:stretch>
              <a:fillRect/>
            </a:stretch>
          </p:blipFill>
          <p:spPr bwMode="auto">
            <a:xfrm>
              <a:off x="8549843" y="1973940"/>
              <a:ext cx="825138" cy="300614"/>
            </a:xfrm>
            <a:prstGeom prst="rect">
              <a:avLst/>
            </a:prstGeom>
            <a:noFill/>
            <a:ln w="9525">
              <a:noFill/>
              <a:miter lim="800000"/>
              <a:headEnd/>
              <a:tailEnd/>
            </a:ln>
          </p:spPr>
        </p:pic>
        <p:pic>
          <p:nvPicPr>
            <p:cNvPr id="13" name="Picture 12" descr="http://www.pttplc.com/image/logo-footer.jpg"/>
            <p:cNvPicPr>
              <a:picLocks noChangeAspect="1" noChangeArrowheads="1"/>
            </p:cNvPicPr>
            <p:nvPr/>
          </p:nvPicPr>
          <p:blipFill>
            <a:blip r:embed="rId11" cstate="print"/>
            <a:srcRect r="66167"/>
            <a:stretch>
              <a:fillRect/>
            </a:stretch>
          </p:blipFill>
          <p:spPr bwMode="auto">
            <a:xfrm>
              <a:off x="5116553" y="2626783"/>
              <a:ext cx="429548" cy="581010"/>
            </a:xfrm>
            <a:prstGeom prst="rect">
              <a:avLst/>
            </a:prstGeom>
            <a:noFill/>
          </p:spPr>
        </p:pic>
        <p:pic>
          <p:nvPicPr>
            <p:cNvPr id="14" name="Picture 2" descr="ผลการค้นหารูปภาพสำหรับ thai union group">
              <a:hlinkClick r:id="rId12"/>
            </p:cNvPr>
            <p:cNvPicPr>
              <a:picLocks noChangeAspect="1" noChangeArrowheads="1"/>
            </p:cNvPicPr>
            <p:nvPr/>
          </p:nvPicPr>
          <p:blipFill>
            <a:blip r:embed="rId13" cstate="print"/>
            <a:srcRect/>
            <a:stretch>
              <a:fillRect/>
            </a:stretch>
          </p:blipFill>
          <p:spPr bwMode="auto">
            <a:xfrm>
              <a:off x="5642620" y="2655652"/>
              <a:ext cx="768136" cy="562136"/>
            </a:xfrm>
            <a:prstGeom prst="rect">
              <a:avLst/>
            </a:prstGeom>
            <a:noFill/>
          </p:spPr>
        </p:pic>
        <p:pic>
          <p:nvPicPr>
            <p:cNvPr id="15" name="Picture 4" descr="Newlogo%20(Mitr%20Phol)"/>
            <p:cNvPicPr>
              <a:picLocks noChangeAspect="1" noChangeArrowheads="1"/>
            </p:cNvPicPr>
            <p:nvPr/>
          </p:nvPicPr>
          <p:blipFill>
            <a:blip r:embed="rId14" cstate="print"/>
            <a:srcRect/>
            <a:stretch>
              <a:fillRect/>
            </a:stretch>
          </p:blipFill>
          <p:spPr bwMode="auto">
            <a:xfrm>
              <a:off x="6465030" y="2663110"/>
              <a:ext cx="481722" cy="537501"/>
            </a:xfrm>
            <a:prstGeom prst="rect">
              <a:avLst/>
            </a:prstGeom>
            <a:noFill/>
          </p:spPr>
        </p:pic>
        <p:pic>
          <p:nvPicPr>
            <p:cNvPr id="16" name="Picture 4" descr="ผลการค้นหารูปภาพสำหรับ central group">
              <a:hlinkClick r:id="rId15"/>
            </p:cNvPr>
            <p:cNvPicPr>
              <a:picLocks noChangeAspect="1" noChangeArrowheads="1"/>
            </p:cNvPicPr>
            <p:nvPr/>
          </p:nvPicPr>
          <p:blipFill>
            <a:blip r:embed="rId16" cstate="print"/>
            <a:srcRect t="20902" b="25607"/>
            <a:stretch>
              <a:fillRect/>
            </a:stretch>
          </p:blipFill>
          <p:spPr bwMode="auto">
            <a:xfrm>
              <a:off x="7039493" y="2460586"/>
              <a:ext cx="1530265" cy="324149"/>
            </a:xfrm>
            <a:prstGeom prst="rect">
              <a:avLst/>
            </a:prstGeom>
            <a:noFill/>
          </p:spPr>
        </p:pic>
        <p:pic>
          <p:nvPicPr>
            <p:cNvPr id="17" name="Picture 6" descr="https://www.scgbuildingmaterials.com/th/App_Themes/NextCentury/images/brand/scg.png"/>
            <p:cNvPicPr>
              <a:picLocks noChangeAspect="1" noChangeArrowheads="1"/>
            </p:cNvPicPr>
            <p:nvPr/>
          </p:nvPicPr>
          <p:blipFill>
            <a:blip r:embed="rId17" cstate="print"/>
            <a:srcRect/>
            <a:stretch>
              <a:fillRect/>
            </a:stretch>
          </p:blipFill>
          <p:spPr bwMode="auto">
            <a:xfrm>
              <a:off x="8546360" y="2460586"/>
              <a:ext cx="916686" cy="324612"/>
            </a:xfrm>
            <a:prstGeom prst="rect">
              <a:avLst/>
            </a:prstGeom>
            <a:noFill/>
          </p:spPr>
        </p:pic>
        <p:pic>
          <p:nvPicPr>
            <p:cNvPr id="18" name="Picture 8" descr="http://www.betagro.com/assets/frontend/corporate/images/default/Default_betagro.png"/>
            <p:cNvPicPr>
              <a:picLocks noChangeAspect="1" noChangeArrowheads="1"/>
            </p:cNvPicPr>
            <p:nvPr/>
          </p:nvPicPr>
          <p:blipFill>
            <a:blip r:embed="rId18" cstate="print"/>
            <a:srcRect l="31163" t="24970" r="30075" b="31404"/>
            <a:stretch>
              <a:fillRect/>
            </a:stretch>
          </p:blipFill>
          <p:spPr bwMode="auto">
            <a:xfrm>
              <a:off x="7098592" y="2728853"/>
              <a:ext cx="734051" cy="619625"/>
            </a:xfrm>
            <a:prstGeom prst="rect">
              <a:avLst/>
            </a:prstGeom>
            <a:noFill/>
          </p:spPr>
        </p:pic>
        <p:pic>
          <p:nvPicPr>
            <p:cNvPr id="19" name="Picture 13" descr="https://wp-assets.dotproperty-kh.com/wp-content/uploads/sites/14/2014/09/09085411/logo-Sahapat.jpg"/>
            <p:cNvPicPr>
              <a:picLocks noChangeAspect="1" noChangeArrowheads="1"/>
            </p:cNvPicPr>
            <p:nvPr/>
          </p:nvPicPr>
          <p:blipFill>
            <a:blip r:embed="rId19" cstate="print"/>
            <a:srcRect/>
            <a:stretch>
              <a:fillRect/>
            </a:stretch>
          </p:blipFill>
          <p:spPr bwMode="auto">
            <a:xfrm>
              <a:off x="7975489" y="2767604"/>
              <a:ext cx="482222" cy="524015"/>
            </a:xfrm>
            <a:prstGeom prst="rect">
              <a:avLst/>
            </a:prstGeom>
            <a:noFill/>
          </p:spPr>
        </p:pic>
        <p:pic>
          <p:nvPicPr>
            <p:cNvPr id="20" name="Picture 4" descr="http://www.ais.co.th/base_interface/images/ais_menu_logo.png"/>
            <p:cNvPicPr>
              <a:picLocks noChangeAspect="1" noChangeArrowheads="1"/>
            </p:cNvPicPr>
            <p:nvPr/>
          </p:nvPicPr>
          <p:blipFill>
            <a:blip r:embed="rId20" cstate="print"/>
            <a:srcRect/>
            <a:stretch>
              <a:fillRect/>
            </a:stretch>
          </p:blipFill>
          <p:spPr bwMode="auto">
            <a:xfrm>
              <a:off x="8546360" y="2880996"/>
              <a:ext cx="879000" cy="377970"/>
            </a:xfrm>
            <a:prstGeom prst="rect">
              <a:avLst/>
            </a:prstGeom>
            <a:noFill/>
          </p:spPr>
        </p:pic>
        <p:pic>
          <p:nvPicPr>
            <p:cNvPr id="21" name="Picture 6" descr="https://www.egov.go.th/upload/eservice-thumbnail/img_5851bcb71a7bc031fc5adbb19ade92ce.png"/>
            <p:cNvPicPr>
              <a:picLocks noChangeAspect="1" noChangeArrowheads="1"/>
            </p:cNvPicPr>
            <p:nvPr/>
          </p:nvPicPr>
          <p:blipFill>
            <a:blip r:embed="rId21" cstate="print"/>
            <a:srcRect/>
            <a:stretch>
              <a:fillRect/>
            </a:stretch>
          </p:blipFill>
          <p:spPr bwMode="auto">
            <a:xfrm>
              <a:off x="5057518" y="1092901"/>
              <a:ext cx="571500" cy="571500"/>
            </a:xfrm>
            <a:prstGeom prst="rect">
              <a:avLst/>
            </a:prstGeom>
            <a:noFill/>
          </p:spPr>
        </p:pic>
        <p:pic>
          <p:nvPicPr>
            <p:cNvPr id="22" name="Picture 8" descr="http://multimedia.anamai.moph.go.th/resource/docs/moph.jpg"/>
            <p:cNvPicPr>
              <a:picLocks noChangeAspect="1" noChangeArrowheads="1"/>
            </p:cNvPicPr>
            <p:nvPr/>
          </p:nvPicPr>
          <p:blipFill>
            <a:blip r:embed="rId22" cstate="print"/>
            <a:srcRect t="10656" b="17953"/>
            <a:stretch>
              <a:fillRect/>
            </a:stretch>
          </p:blipFill>
          <p:spPr bwMode="auto">
            <a:xfrm>
              <a:off x="5664202" y="1043582"/>
              <a:ext cx="661511" cy="670139"/>
            </a:xfrm>
            <a:prstGeom prst="rect">
              <a:avLst/>
            </a:prstGeom>
            <a:noFill/>
          </p:spPr>
        </p:pic>
        <p:pic>
          <p:nvPicPr>
            <p:cNvPr id="23" name="Picture 10" descr="https://www.moac.go.th/download/Moac_logo.png"/>
            <p:cNvPicPr>
              <a:picLocks noChangeAspect="1" noChangeArrowheads="1"/>
            </p:cNvPicPr>
            <p:nvPr/>
          </p:nvPicPr>
          <p:blipFill>
            <a:blip r:embed="rId23" cstate="print"/>
            <a:srcRect/>
            <a:stretch>
              <a:fillRect/>
            </a:stretch>
          </p:blipFill>
          <p:spPr bwMode="auto">
            <a:xfrm>
              <a:off x="6362701" y="1102380"/>
              <a:ext cx="552543" cy="552543"/>
            </a:xfrm>
            <a:prstGeom prst="rect">
              <a:avLst/>
            </a:prstGeom>
            <a:noFill/>
          </p:spPr>
        </p:pic>
        <p:pic>
          <p:nvPicPr>
            <p:cNvPr id="24" name="Picture 18" descr="https://www.egov.go.th/upload/eservice-thumbnail/img_0c4ddc803545026d9012b45a57453734.png"/>
            <p:cNvPicPr>
              <a:picLocks noChangeAspect="1" noChangeArrowheads="1"/>
            </p:cNvPicPr>
            <p:nvPr/>
          </p:nvPicPr>
          <p:blipFill>
            <a:blip r:embed="rId24" cstate="print"/>
            <a:srcRect/>
            <a:stretch>
              <a:fillRect/>
            </a:stretch>
          </p:blipFill>
          <p:spPr bwMode="auto">
            <a:xfrm>
              <a:off x="6924376" y="1035751"/>
              <a:ext cx="685800" cy="685800"/>
            </a:xfrm>
            <a:prstGeom prst="rect">
              <a:avLst/>
            </a:prstGeom>
            <a:noFill/>
          </p:spPr>
        </p:pic>
        <p:pic>
          <p:nvPicPr>
            <p:cNvPr id="25" name="Picture 20" descr="https://upload.wikimedia.org/wikipedia/th/8/85/Most_doc.png"/>
            <p:cNvPicPr>
              <a:picLocks noChangeAspect="1" noChangeArrowheads="1"/>
            </p:cNvPicPr>
            <p:nvPr/>
          </p:nvPicPr>
          <p:blipFill>
            <a:blip r:embed="rId25" cstate="print"/>
            <a:srcRect/>
            <a:stretch>
              <a:fillRect/>
            </a:stretch>
          </p:blipFill>
          <p:spPr bwMode="auto">
            <a:xfrm>
              <a:off x="7610176" y="1045169"/>
              <a:ext cx="640080" cy="666964"/>
            </a:xfrm>
            <a:prstGeom prst="rect">
              <a:avLst/>
            </a:prstGeom>
            <a:noFill/>
          </p:spPr>
        </p:pic>
        <p:pic>
          <p:nvPicPr>
            <p:cNvPr id="26" name="Picture 22" descr="http://www.mots.go.th/images/content/logo_new_thai.jpg"/>
            <p:cNvPicPr>
              <a:picLocks noChangeAspect="1" noChangeArrowheads="1"/>
            </p:cNvPicPr>
            <p:nvPr/>
          </p:nvPicPr>
          <p:blipFill>
            <a:blip r:embed="rId26" cstate="print"/>
            <a:srcRect/>
            <a:stretch>
              <a:fillRect/>
            </a:stretch>
          </p:blipFill>
          <p:spPr bwMode="auto">
            <a:xfrm>
              <a:off x="8262956" y="1101586"/>
              <a:ext cx="548640" cy="554130"/>
            </a:xfrm>
            <a:prstGeom prst="rect">
              <a:avLst/>
            </a:prstGeom>
            <a:noFill/>
          </p:spPr>
        </p:pic>
        <p:pic>
          <p:nvPicPr>
            <p:cNvPr id="27" name="Picture 24" descr="http://www.ops.moc.go.th/images/logo_ops/LOGO-MOC9_03.png"/>
            <p:cNvPicPr>
              <a:picLocks noChangeAspect="1" noChangeArrowheads="1"/>
            </p:cNvPicPr>
            <p:nvPr/>
          </p:nvPicPr>
          <p:blipFill>
            <a:blip r:embed="rId27" cstate="print"/>
            <a:srcRect/>
            <a:stretch>
              <a:fillRect/>
            </a:stretch>
          </p:blipFill>
          <p:spPr bwMode="auto">
            <a:xfrm>
              <a:off x="8801100" y="1071851"/>
              <a:ext cx="636461" cy="613601"/>
            </a:xfrm>
            <a:prstGeom prst="rect">
              <a:avLst/>
            </a:prstGeom>
            <a:noFill/>
          </p:spPr>
        </p:pic>
        <p:pic>
          <p:nvPicPr>
            <p:cNvPr id="28" name="Picture 26" descr="https://upload.wikimedia.org/wikipedia/en/c/c6/Kasetsart_university_logo.jpg"/>
            <p:cNvPicPr>
              <a:picLocks noChangeAspect="1" noChangeArrowheads="1"/>
            </p:cNvPicPr>
            <p:nvPr/>
          </p:nvPicPr>
          <p:blipFill>
            <a:blip r:embed="rId28" cstate="print"/>
            <a:srcRect/>
            <a:stretch>
              <a:fillRect/>
            </a:stretch>
          </p:blipFill>
          <p:spPr bwMode="auto">
            <a:xfrm>
              <a:off x="4980942" y="3564401"/>
              <a:ext cx="640080" cy="640080"/>
            </a:xfrm>
            <a:prstGeom prst="rect">
              <a:avLst/>
            </a:prstGeom>
            <a:noFill/>
          </p:spPr>
        </p:pic>
        <p:pic>
          <p:nvPicPr>
            <p:cNvPr id="29" name="Picture 28" descr="https://upload.wikimedia.org/wikipedia/th/5/5b/%E0%B8%95%E0%B8%A3%E0%B8%B2%E0%B8%9B%E0%B8%A3%E0%B8%B0%E0%B8%88%E0%B8%B3%E0%B8%A1%E0%B8%AB%E0%B8%B2%E0%B8%A7%E0%B8%B4%E0%B8%97%E0%B8%A2%E0%B8%B2%E0%B8%A5%E0%B8%B1%E0%B8%A2%E0%B8%A3%E0%B8%B2%E0%B8%8A%E0%B8%A0%E0%B8%B1%E0%B8%8F.png"/>
            <p:cNvPicPr>
              <a:picLocks noChangeAspect="1" noChangeArrowheads="1"/>
            </p:cNvPicPr>
            <p:nvPr/>
          </p:nvPicPr>
          <p:blipFill>
            <a:blip r:embed="rId29" cstate="print"/>
            <a:srcRect/>
            <a:stretch>
              <a:fillRect/>
            </a:stretch>
          </p:blipFill>
          <p:spPr bwMode="auto">
            <a:xfrm>
              <a:off x="5610407" y="3411366"/>
              <a:ext cx="739040" cy="946150"/>
            </a:xfrm>
            <a:prstGeom prst="rect">
              <a:avLst/>
            </a:prstGeom>
            <a:noFill/>
          </p:spPr>
        </p:pic>
        <p:pic>
          <p:nvPicPr>
            <p:cNvPr id="30" name="Picture 30" descr="http://2.bp.blogspot.com/-3_DE19uoEQs/VQvwhJ6nGoI/AAAAAAAAABU/Qq6MjN66OCg/s1600/image_1393033930.png"/>
            <p:cNvPicPr>
              <a:picLocks noChangeAspect="1" noChangeArrowheads="1"/>
            </p:cNvPicPr>
            <p:nvPr/>
          </p:nvPicPr>
          <p:blipFill>
            <a:blip r:embed="rId30" cstate="print"/>
            <a:srcRect/>
            <a:stretch>
              <a:fillRect/>
            </a:stretch>
          </p:blipFill>
          <p:spPr bwMode="auto">
            <a:xfrm>
              <a:off x="6180066" y="3463489"/>
              <a:ext cx="841905" cy="841905"/>
            </a:xfrm>
            <a:prstGeom prst="rect">
              <a:avLst/>
            </a:prstGeom>
            <a:noFill/>
          </p:spPr>
        </p:pic>
        <p:pic>
          <p:nvPicPr>
            <p:cNvPr id="31" name="Picture 32" descr="http://www.rmutp.ac.th/web2553/wp-content/uploads/2010/02/logo_rmutp.jpg"/>
            <p:cNvPicPr>
              <a:picLocks noChangeAspect="1" noChangeArrowheads="1"/>
            </p:cNvPicPr>
            <p:nvPr/>
          </p:nvPicPr>
          <p:blipFill>
            <a:blip r:embed="rId31" cstate="print"/>
            <a:srcRect/>
            <a:stretch>
              <a:fillRect/>
            </a:stretch>
          </p:blipFill>
          <p:spPr bwMode="auto">
            <a:xfrm>
              <a:off x="6974401" y="3471818"/>
              <a:ext cx="450342" cy="825246"/>
            </a:xfrm>
            <a:prstGeom prst="rect">
              <a:avLst/>
            </a:prstGeom>
            <a:noFill/>
          </p:spPr>
        </p:pic>
        <p:pic>
          <p:nvPicPr>
            <p:cNvPr id="32" name="Picture 34" descr="http://v-reform.org/wp-content/uploads/2012/06/Logo_CODI_jpg.jpg"/>
            <p:cNvPicPr>
              <a:picLocks noChangeAspect="1" noChangeArrowheads="1"/>
            </p:cNvPicPr>
            <p:nvPr/>
          </p:nvPicPr>
          <p:blipFill>
            <a:blip r:embed="rId32" cstate="print"/>
            <a:srcRect/>
            <a:stretch>
              <a:fillRect/>
            </a:stretch>
          </p:blipFill>
          <p:spPr bwMode="auto">
            <a:xfrm>
              <a:off x="4980942" y="4654229"/>
              <a:ext cx="692471" cy="692471"/>
            </a:xfrm>
            <a:prstGeom prst="rect">
              <a:avLst/>
            </a:prstGeom>
            <a:noFill/>
          </p:spPr>
        </p:pic>
        <p:pic>
          <p:nvPicPr>
            <p:cNvPr id="33" name="Picture 2" descr="http://www.setsocialimpact.com/upload/SET/sV123qsWkE.jpg"/>
            <p:cNvPicPr>
              <a:picLocks noChangeAspect="1" noChangeArrowheads="1"/>
            </p:cNvPicPr>
            <p:nvPr/>
          </p:nvPicPr>
          <p:blipFill>
            <a:blip r:embed="rId33" cstate="print"/>
            <a:srcRect/>
            <a:stretch>
              <a:fillRect/>
            </a:stretch>
          </p:blipFill>
          <p:spPr bwMode="auto">
            <a:xfrm>
              <a:off x="5676715" y="4657404"/>
              <a:ext cx="608000" cy="557714"/>
            </a:xfrm>
            <a:prstGeom prst="rect">
              <a:avLst/>
            </a:prstGeom>
            <a:noFill/>
          </p:spPr>
        </p:pic>
        <p:pic>
          <p:nvPicPr>
            <p:cNvPr id="34" name="Picture 4" descr="http://www.chaoprayanews.com/wp-content/uploads/2014/03/Royal_Logo_Landmark_A41.png"/>
            <p:cNvPicPr>
              <a:picLocks noChangeAspect="1" noChangeArrowheads="1"/>
            </p:cNvPicPr>
            <p:nvPr/>
          </p:nvPicPr>
          <p:blipFill>
            <a:blip r:embed="rId34" cstate="print"/>
            <a:srcRect/>
            <a:stretch>
              <a:fillRect/>
            </a:stretch>
          </p:blipFill>
          <p:spPr bwMode="auto">
            <a:xfrm>
              <a:off x="6256266" y="4522616"/>
              <a:ext cx="658644" cy="832289"/>
            </a:xfrm>
            <a:prstGeom prst="rect">
              <a:avLst/>
            </a:prstGeom>
            <a:noFill/>
          </p:spPr>
        </p:pic>
        <p:pic>
          <p:nvPicPr>
            <p:cNvPr id="35" name="Picture 6" descr="https://i.ytimg.com/vi/wmHsQSATvic/maxresdefault.jpg"/>
            <p:cNvPicPr>
              <a:picLocks noChangeAspect="1" noChangeArrowheads="1"/>
            </p:cNvPicPr>
            <p:nvPr/>
          </p:nvPicPr>
          <p:blipFill>
            <a:blip r:embed="rId35" cstate="print"/>
            <a:srcRect t="19382" b="35170"/>
            <a:stretch>
              <a:fillRect/>
            </a:stretch>
          </p:blipFill>
          <p:spPr bwMode="auto">
            <a:xfrm>
              <a:off x="6858871" y="4654229"/>
              <a:ext cx="1560576" cy="472718"/>
            </a:xfrm>
            <a:prstGeom prst="rect">
              <a:avLst/>
            </a:prstGeom>
            <a:noFill/>
          </p:spPr>
        </p:pic>
        <p:pic>
          <p:nvPicPr>
            <p:cNvPr id="36" name="Picture 8" descr="http://4.bp.blogspot.com/_tF_DyjQ-CPA/TL7GW2wCIrI/AAAAAAAAEKg/v2W7WHfq_wg/s400/15023049.gif"/>
            <p:cNvPicPr>
              <a:picLocks noChangeAspect="1" noChangeArrowheads="1"/>
            </p:cNvPicPr>
            <p:nvPr/>
          </p:nvPicPr>
          <p:blipFill>
            <a:blip r:embed="rId36" cstate="print"/>
            <a:srcRect/>
            <a:stretch>
              <a:fillRect/>
            </a:stretch>
          </p:blipFill>
          <p:spPr bwMode="auto">
            <a:xfrm>
              <a:off x="7502443" y="3600120"/>
              <a:ext cx="571500" cy="568643"/>
            </a:xfrm>
            <a:prstGeom prst="rect">
              <a:avLst/>
            </a:prstGeom>
            <a:noFill/>
          </p:spPr>
        </p:pic>
      </p:grpSp>
      <p:sp>
        <p:nvSpPr>
          <p:cNvPr id="37" name="TextBox 36"/>
          <p:cNvSpPr txBox="1"/>
          <p:nvPr/>
        </p:nvSpPr>
        <p:spPr>
          <a:xfrm>
            <a:off x="279628" y="90171"/>
            <a:ext cx="8998888" cy="584775"/>
          </a:xfrm>
          <a:prstGeom prst="rect">
            <a:avLst/>
          </a:prstGeom>
          <a:noFill/>
        </p:spPr>
        <p:txBody>
          <a:bodyPr wrap="square" rtlCol="0">
            <a:spAutoFit/>
          </a:bodyPr>
          <a:lstStyle/>
          <a:p>
            <a:r>
              <a:rPr lang="th-TH" sz="3200" b="1" dirty="0">
                <a:solidFill>
                  <a:srgbClr val="0070C0"/>
                </a:solidFill>
                <a:latin typeface="JasmineUPC" pitchFamily="18" charset="-34"/>
                <a:cs typeface="JasmineUPC" pitchFamily="18" charset="-34"/>
              </a:rPr>
              <a:t>เครือข่ายจาก </a:t>
            </a:r>
            <a:r>
              <a:rPr lang="en-US" sz="3200" b="1" dirty="0">
                <a:solidFill>
                  <a:srgbClr val="0070C0"/>
                </a:solidFill>
                <a:latin typeface="JasmineUPC" pitchFamily="18" charset="-34"/>
                <a:cs typeface="JasmineUPC" pitchFamily="18" charset="-34"/>
              </a:rPr>
              <a:t>5 </a:t>
            </a:r>
            <a:r>
              <a:rPr lang="th-TH" sz="3200" b="1" dirty="0">
                <a:solidFill>
                  <a:srgbClr val="0070C0"/>
                </a:solidFill>
                <a:latin typeface="JasmineUPC" pitchFamily="18" charset="-34"/>
                <a:cs typeface="JasmineUPC" pitchFamily="18" charset="-34"/>
              </a:rPr>
              <a:t>ภาคส่วน</a:t>
            </a:r>
            <a:r>
              <a:rPr lang="en-US" sz="3200" b="1" dirty="0">
                <a:solidFill>
                  <a:srgbClr val="0070C0"/>
                </a:solidFill>
                <a:latin typeface="JasmineUPC" pitchFamily="18" charset="-34"/>
                <a:cs typeface="JasmineUPC" pitchFamily="18" charset="-34"/>
              </a:rPr>
              <a:t> </a:t>
            </a:r>
            <a:r>
              <a:rPr lang="th-TH" sz="3200" b="1" dirty="0">
                <a:solidFill>
                  <a:srgbClr val="0070C0"/>
                </a:solidFill>
                <a:latin typeface="JasmineUPC" pitchFamily="18" charset="-34"/>
                <a:cs typeface="JasmineUPC" pitchFamily="18" charset="-34"/>
              </a:rPr>
              <a:t>- ตัวอย่าง</a:t>
            </a:r>
            <a:endParaRPr lang="en-US" sz="3200" b="1" dirty="0">
              <a:solidFill>
                <a:srgbClr val="0070C0"/>
              </a:solidFill>
              <a:latin typeface="JasmineUPC" pitchFamily="18" charset="-34"/>
              <a:cs typeface="JasmineUPC" pitchFamily="18" charset="-3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nvPr>
        </p:nvGraphicFramePr>
        <p:xfrm>
          <a:off x="1667" y="1589"/>
          <a:ext cx="1667" cy="1587"/>
        </p:xfrm>
        <a:graphic>
          <a:graphicData uri="http://schemas.openxmlformats.org/presentationml/2006/ole">
            <mc:AlternateContent xmlns:mc="http://schemas.openxmlformats.org/markup-compatibility/2006">
              <mc:Choice xmlns:v="urn:schemas-microsoft-com:vml" Requires="v">
                <p:oleObj spid="_x0000_s53251" name="think-cell Slide" r:id="rId5" imgW="270" imgH="270" progId="TCLayout.ActiveDocument.1">
                  <p:embed/>
                </p:oleObj>
              </mc:Choice>
              <mc:Fallback>
                <p:oleObj name="think-cell Slide" r:id="rId5" imgW="270" imgH="270" progId="TCLayout.ActiveDocument.1">
                  <p:embed/>
                  <p:pic>
                    <p:nvPicPr>
                      <p:cNvPr id="0" name="Picture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7" y="1589"/>
                        <a:ext cx="166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6" name="Picture 15"/>
          <p:cNvPicPr>
            <a:picLocks noChangeAspect="1"/>
          </p:cNvPicPr>
          <p:nvPr/>
        </p:nvPicPr>
        <p:blipFill rotWithShape="1">
          <a:blip r:embed="rId7" cstate="print"/>
          <a:srcRect l="13631" t="32262" r="52647" b="15232"/>
          <a:stretch/>
        </p:blipFill>
        <p:spPr>
          <a:xfrm>
            <a:off x="642244" y="3948526"/>
            <a:ext cx="3176078" cy="2648826"/>
          </a:xfrm>
          <a:prstGeom prst="rect">
            <a:avLst/>
          </a:prstGeom>
        </p:spPr>
      </p:pic>
      <p:pic>
        <p:nvPicPr>
          <p:cNvPr id="12" name="Picture 11"/>
          <p:cNvPicPr>
            <a:picLocks noChangeAspect="1"/>
          </p:cNvPicPr>
          <p:nvPr/>
        </p:nvPicPr>
        <p:blipFill rotWithShape="1">
          <a:blip r:embed="rId8" cstate="print"/>
          <a:srcRect l="12171" t="28450" r="48536" b="25792"/>
          <a:stretch/>
        </p:blipFill>
        <p:spPr>
          <a:xfrm>
            <a:off x="264140" y="1340768"/>
            <a:ext cx="4087557" cy="2549572"/>
          </a:xfrm>
          <a:prstGeom prst="rect">
            <a:avLst/>
          </a:prstGeom>
        </p:spPr>
      </p:pic>
      <p:pic>
        <p:nvPicPr>
          <p:cNvPr id="18" name="Picture 2"/>
          <p:cNvPicPr>
            <a:picLocks noChangeAspect="1" noChangeArrowheads="1"/>
          </p:cNvPicPr>
          <p:nvPr/>
        </p:nvPicPr>
        <p:blipFill>
          <a:blip r:embed="rId9" cstate="print"/>
          <a:srcRect l="52085" t="19792" r="1668" b="10383"/>
          <a:stretch>
            <a:fillRect/>
          </a:stretch>
        </p:blipFill>
        <p:spPr bwMode="auto">
          <a:xfrm>
            <a:off x="4347668" y="1556792"/>
            <a:ext cx="4990980" cy="4034213"/>
          </a:xfrm>
          <a:prstGeom prst="rect">
            <a:avLst/>
          </a:prstGeom>
        </p:spPr>
      </p:pic>
      <p:sp>
        <p:nvSpPr>
          <p:cNvPr id="19" name="Rectangle 18"/>
          <p:cNvSpPr/>
          <p:nvPr/>
        </p:nvSpPr>
        <p:spPr>
          <a:xfrm>
            <a:off x="6949755" y="4653136"/>
            <a:ext cx="2464514" cy="100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64130" y="74673"/>
            <a:ext cx="8998888" cy="584775"/>
          </a:xfrm>
          <a:prstGeom prst="rect">
            <a:avLst/>
          </a:prstGeom>
          <a:noFill/>
        </p:spPr>
        <p:txBody>
          <a:bodyPr wrap="square" rtlCol="0">
            <a:spAutoFit/>
          </a:bodyPr>
          <a:lstStyle/>
          <a:p>
            <a:r>
              <a:rPr lang="th-TH" sz="3200" b="1" dirty="0">
                <a:solidFill>
                  <a:srgbClr val="0070C0"/>
                </a:solidFill>
                <a:latin typeface="JasmineUPC" pitchFamily="18" charset="-34"/>
                <a:cs typeface="JasmineUPC" pitchFamily="18" charset="-34"/>
              </a:rPr>
              <a:t>ภาพรวมความคืบหน้าในการดำเนินงาน</a:t>
            </a:r>
            <a:endParaRPr lang="en-US" sz="3200" b="1" dirty="0">
              <a:solidFill>
                <a:srgbClr val="0070C0"/>
              </a:solidFill>
              <a:latin typeface="JasmineUPC" pitchFamily="18" charset="-34"/>
              <a:cs typeface="JasmineUPC" pitchFamily="18" charset="-3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1244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th-TH" sz="3200" b="1" noProof="0" dirty="0">
                <a:solidFill>
                  <a:srgbClr val="0070C0"/>
                </a:solidFill>
                <a:latin typeface="JasmineUPC" pitchFamily="18" charset="-34"/>
                <a:ea typeface="+mj-ea"/>
                <a:cs typeface="JasmineUPC" pitchFamily="18" charset="-34"/>
              </a:rPr>
              <a:t>ตัวอย่างการสร้างความเชื่อมโยงระหว่างจังหวัด </a:t>
            </a:r>
            <a:r>
              <a:rPr lang="en-US" sz="3200" b="1" noProof="0" dirty="0">
                <a:solidFill>
                  <a:srgbClr val="0070C0"/>
                </a:solidFill>
                <a:latin typeface="JasmineUPC" pitchFamily="18" charset="-34"/>
                <a:ea typeface="+mj-ea"/>
                <a:cs typeface="JasmineUPC" pitchFamily="18" charset="-34"/>
              </a:rPr>
              <a:t>(1/2)</a:t>
            </a:r>
            <a:endParaRPr kumimoji="0" lang="en-US" sz="32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Rectangle 4"/>
          <p:cNvSpPr/>
          <p:nvPr/>
        </p:nvSpPr>
        <p:spPr>
          <a:xfrm>
            <a:off x="457200" y="1296111"/>
            <a:ext cx="4070555" cy="707886"/>
          </a:xfrm>
          <a:prstGeom prst="rect">
            <a:avLst/>
          </a:prstGeom>
        </p:spPr>
        <p:txBody>
          <a:bodyPr wrap="square">
            <a:spAutoFit/>
          </a:bodyPr>
          <a:lstStyle/>
          <a:p>
            <a:pPr algn="ctr"/>
            <a:r>
              <a:rPr lang="th-TH" sz="2000" b="1" dirty="0">
                <a:latin typeface="JasmineUPC" pitchFamily="18" charset="-34"/>
                <a:ea typeface="+mj-ea"/>
                <a:cs typeface="JasmineUPC" pitchFamily="18" charset="-34"/>
              </a:rPr>
              <a:t>การอบรมเชิงปฏิบัติการ</a:t>
            </a:r>
            <a:br>
              <a:rPr lang="th-TH" sz="2000" b="1" dirty="0">
                <a:latin typeface="JasmineUPC" pitchFamily="18" charset="-34"/>
                <a:ea typeface="+mj-ea"/>
                <a:cs typeface="JasmineUPC" pitchFamily="18" charset="-34"/>
              </a:rPr>
            </a:br>
            <a:r>
              <a:rPr lang="th-TH" sz="2000" b="1" dirty="0">
                <a:latin typeface="JasmineUPC" pitchFamily="18" charset="-34"/>
                <a:ea typeface="+mj-ea"/>
                <a:cs typeface="JasmineUPC" pitchFamily="18" charset="-34"/>
              </a:rPr>
              <a:t>การออกแบบผลิตภัณฑ์กระจูดเชิงพาณิชย์</a:t>
            </a:r>
            <a:endParaRPr lang="en-US" sz="2000" b="1" dirty="0">
              <a:latin typeface="JasmineUPC" pitchFamily="18" charset="-34"/>
              <a:ea typeface="+mj-ea"/>
              <a:cs typeface="JasmineUPC" pitchFamily="18" charset="-34"/>
            </a:endParaRPr>
          </a:p>
        </p:txBody>
      </p:sp>
      <p:sp>
        <p:nvSpPr>
          <p:cNvPr id="6" name="Title 1"/>
          <p:cNvSpPr txBox="1">
            <a:spLocks/>
          </p:cNvSpPr>
          <p:nvPr/>
        </p:nvSpPr>
        <p:spPr>
          <a:xfrm>
            <a:off x="589932" y="306967"/>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solidFill>
                  <a:srgbClr val="0070C0"/>
                </a:solidFill>
                <a:latin typeface="JasmineUPC" pitchFamily="18" charset="-34"/>
                <a:ea typeface="+mj-ea"/>
                <a:cs typeface="JasmineUPC" pitchFamily="18" charset="-34"/>
              </a:rPr>
              <a:t>1) </a:t>
            </a:r>
            <a:r>
              <a:rPr lang="th-TH" sz="2400" b="1" noProof="0" dirty="0">
                <a:solidFill>
                  <a:srgbClr val="0070C0"/>
                </a:solidFill>
                <a:latin typeface="JasmineUPC" pitchFamily="18" charset="-34"/>
                <a:ea typeface="+mj-ea"/>
                <a:cs typeface="JasmineUPC" pitchFamily="18" charset="-34"/>
              </a:rPr>
              <a:t>การเชื่อมโยงด้านองค์ความรู้</a:t>
            </a:r>
            <a:endParaRPr kumimoji="0" lang="en-US" sz="2400" b="1" i="0" u="none" strike="noStrike" kern="1200" cap="none" spc="0" normalizeH="0" baseline="0" noProof="0" dirty="0">
              <a:ln>
                <a:noFill/>
              </a:ln>
              <a:solidFill>
                <a:srgbClr val="0070C0"/>
              </a:solidFill>
              <a:effectLst/>
              <a:uLnTx/>
              <a:uFillTx/>
              <a:latin typeface="+mj-lt"/>
              <a:ea typeface="+mj-ea"/>
              <a:cs typeface="+mj-cs"/>
            </a:endParaRPr>
          </a:p>
        </p:txBody>
      </p:sp>
      <p:cxnSp>
        <p:nvCxnSpPr>
          <p:cNvPr id="7" name="Straight Connector 6"/>
          <p:cNvCxnSpPr/>
          <p:nvPr/>
        </p:nvCxnSpPr>
        <p:spPr>
          <a:xfrm>
            <a:off x="431361" y="2026117"/>
            <a:ext cx="408171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44129" y="2026117"/>
            <a:ext cx="408171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501454" y="2241754"/>
            <a:ext cx="1268361"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พัทลุง</a:t>
            </a:r>
            <a:endParaRPr lang="en-US" sz="1600" i="1" dirty="0">
              <a:solidFill>
                <a:schemeClr val="tx1"/>
              </a:solidFill>
              <a:latin typeface="JasmineUPC" pitchFamily="18" charset="-34"/>
              <a:cs typeface="JasmineUPC" pitchFamily="18" charset="-34"/>
            </a:endParaRPr>
          </a:p>
        </p:txBody>
      </p:sp>
      <p:sp>
        <p:nvSpPr>
          <p:cNvPr id="10" name="Oval 9"/>
          <p:cNvSpPr/>
          <p:nvPr/>
        </p:nvSpPr>
        <p:spPr>
          <a:xfrm>
            <a:off x="3013534" y="2246674"/>
            <a:ext cx="1268361"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นราธิวาส</a:t>
            </a:r>
            <a:endParaRPr lang="en-US" sz="1600" i="1" dirty="0">
              <a:solidFill>
                <a:schemeClr val="tx1"/>
              </a:solidFill>
              <a:latin typeface="JasmineUPC" pitchFamily="18" charset="-34"/>
              <a:cs typeface="JasmineUPC" pitchFamily="18" charset="-34"/>
            </a:endParaRPr>
          </a:p>
        </p:txBody>
      </p:sp>
      <p:cxnSp>
        <p:nvCxnSpPr>
          <p:cNvPr id="12" name="Straight Arrow Connector 11"/>
          <p:cNvCxnSpPr/>
          <p:nvPr/>
        </p:nvCxnSpPr>
        <p:spPr>
          <a:xfrm>
            <a:off x="1887799" y="2477734"/>
            <a:ext cx="1022499" cy="0"/>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16613" y="5279859"/>
            <a:ext cx="4812768" cy="1200329"/>
          </a:xfrm>
          <a:prstGeom prst="rect">
            <a:avLst/>
          </a:prstGeom>
          <a:noFill/>
        </p:spPr>
        <p:txBody>
          <a:bodyPr wrap="square" rtlCol="0">
            <a:spAutoFit/>
          </a:bodyPr>
          <a:lstStyle/>
          <a:p>
            <a:r>
              <a:rPr lang="th-TH" dirty="0">
                <a:latin typeface="JasmineUPC" pitchFamily="18" charset="-34"/>
                <a:cs typeface="JasmineUPC" pitchFamily="18" charset="-34"/>
              </a:rPr>
              <a:t>จัดโดยวิทยาลัยชุมชนนราธิวาส ณ ศูนย์หัต</a:t>
            </a:r>
            <a:r>
              <a:rPr lang="th-TH" dirty="0" err="1">
                <a:latin typeface="JasmineUPC" pitchFamily="18" charset="-34"/>
                <a:cs typeface="JasmineUPC" pitchFamily="18" charset="-34"/>
              </a:rPr>
              <a:t>กรรมวรรณี</a:t>
            </a:r>
            <a:r>
              <a:rPr lang="th-TH" dirty="0">
                <a:latin typeface="JasmineUPC" pitchFamily="18" charset="-34"/>
                <a:cs typeface="JasmineUPC" pitchFamily="18" charset="-34"/>
              </a:rPr>
              <a:t> จ. พัทลุง </a:t>
            </a:r>
            <a:br>
              <a:rPr lang="th-TH" dirty="0">
                <a:latin typeface="JasmineUPC" pitchFamily="18" charset="-34"/>
                <a:cs typeface="JasmineUPC" pitchFamily="18" charset="-34"/>
              </a:rPr>
            </a:br>
            <a:r>
              <a:rPr lang="th-TH" dirty="0">
                <a:latin typeface="JasmineUPC" pitchFamily="18" charset="-34"/>
                <a:cs typeface="JasmineUPC" pitchFamily="18" charset="-34"/>
              </a:rPr>
              <a:t>มีชุมชนผู้ผลิตกระจูด </a:t>
            </a:r>
            <a:r>
              <a:rPr lang="en-US" dirty="0">
                <a:latin typeface="JasmineUPC" pitchFamily="18" charset="-34"/>
                <a:cs typeface="JasmineUPC" pitchFamily="18" charset="-34"/>
              </a:rPr>
              <a:t>5</a:t>
            </a:r>
            <a:r>
              <a:rPr lang="th-TH" dirty="0">
                <a:latin typeface="JasmineUPC" pitchFamily="18" charset="-34"/>
                <a:cs typeface="JasmineUPC" pitchFamily="18" charset="-34"/>
              </a:rPr>
              <a:t> กลุ่ม จำนวน </a:t>
            </a:r>
            <a:r>
              <a:rPr lang="en-US" dirty="0">
                <a:latin typeface="JasmineUPC" pitchFamily="18" charset="-34"/>
                <a:cs typeface="JasmineUPC" pitchFamily="18" charset="-34"/>
              </a:rPr>
              <a:t>20 </a:t>
            </a:r>
            <a:r>
              <a:rPr lang="th-TH" dirty="0">
                <a:latin typeface="JasmineUPC" pitchFamily="18" charset="-34"/>
                <a:cs typeface="JasmineUPC" pitchFamily="18" charset="-34"/>
              </a:rPr>
              <a:t>คน เข้าร่วมอบรม</a:t>
            </a:r>
            <a:r>
              <a:rPr lang="en-US" dirty="0">
                <a:latin typeface="JasmineUPC" pitchFamily="18" charset="-34"/>
                <a:cs typeface="JasmineUPC" pitchFamily="18" charset="-34"/>
              </a:rPr>
              <a:t> </a:t>
            </a:r>
            <a:endParaRPr lang="th-TH" dirty="0">
              <a:latin typeface="JasmineUPC" pitchFamily="18" charset="-34"/>
              <a:cs typeface="JasmineUPC" pitchFamily="18" charset="-34"/>
            </a:endParaRPr>
          </a:p>
          <a:p>
            <a:pPr marL="288925" lvl="1" indent="-174625" fontAlgn="base">
              <a:buClr>
                <a:srgbClr val="177B57"/>
              </a:buClr>
              <a:buSzPct val="100000"/>
              <a:buFont typeface="Arial"/>
              <a:buChar char="•"/>
            </a:pPr>
            <a:r>
              <a:rPr lang="th-TH" dirty="0">
                <a:solidFill>
                  <a:srgbClr val="000000"/>
                </a:solidFill>
                <a:latin typeface="Arial"/>
                <a:cs typeface="JasmineUPC" pitchFamily="18" charset="-34"/>
              </a:rPr>
              <a:t>ศึกษาความต้องการของตลาดและรูปแบบผลิตภัณฑ์ใหม่ๆ</a:t>
            </a:r>
          </a:p>
          <a:p>
            <a:pPr marL="288925" lvl="1" indent="-174625" fontAlgn="base">
              <a:buClr>
                <a:srgbClr val="177B57"/>
              </a:buClr>
              <a:buSzPct val="100000"/>
              <a:buFont typeface="Arial"/>
              <a:buChar char="•"/>
            </a:pPr>
            <a:r>
              <a:rPr lang="th-TH" dirty="0">
                <a:latin typeface="JasmineUPC" pitchFamily="18" charset="-34"/>
                <a:cs typeface="JasmineUPC" pitchFamily="18" charset="-34"/>
              </a:rPr>
              <a:t>พัฒนาเทคนิคการผลิต</a:t>
            </a:r>
            <a:endParaRPr lang="en-US" dirty="0">
              <a:latin typeface="JasmineUPC" pitchFamily="18" charset="-34"/>
              <a:cs typeface="JasmineUPC" pitchFamily="18" charset="-34"/>
            </a:endParaRPr>
          </a:p>
        </p:txBody>
      </p:sp>
      <p:pic>
        <p:nvPicPr>
          <p:cNvPr id="14" name="Picture 13" descr="A group of people standing in front of a crowd&#10;&#10;Description generated with very high confidence"/>
          <p:cNvPicPr/>
          <p:nvPr/>
        </p:nvPicPr>
        <p:blipFill>
          <a:blip r:embed="rId2" cstate="print">
            <a:extLst>
              <a:ext uri="{28A0092B-C50C-407E-A947-70E740481C1C}">
                <a14:useLocalDpi xmlns:a14="http://schemas.microsoft.com/office/drawing/2010/main" val="0"/>
              </a:ext>
            </a:extLst>
          </a:blip>
          <a:stretch>
            <a:fillRect/>
          </a:stretch>
        </p:blipFill>
        <p:spPr>
          <a:xfrm>
            <a:off x="650187" y="2859398"/>
            <a:ext cx="3631708" cy="2169801"/>
          </a:xfrm>
          <a:prstGeom prst="rect">
            <a:avLst/>
          </a:prstGeom>
          <a:noFill/>
          <a:ln>
            <a:solidFill>
              <a:schemeClr val="accent1"/>
            </a:solidFill>
          </a:ln>
          <a:effectLst>
            <a:outerShdw blurRad="50800" dist="38100" dir="2700000" algn="tl" rotWithShape="0">
              <a:prstClr val="black">
                <a:alpha val="40000"/>
              </a:prstClr>
            </a:outerShdw>
          </a:effectLst>
        </p:spPr>
      </p:pic>
      <p:sp>
        <p:nvSpPr>
          <p:cNvPr id="16" name="TextBox 15"/>
          <p:cNvSpPr txBox="1"/>
          <p:nvPr/>
        </p:nvSpPr>
        <p:spPr>
          <a:xfrm>
            <a:off x="5283976" y="1296111"/>
            <a:ext cx="4035079" cy="707886"/>
          </a:xfrm>
          <a:prstGeom prst="rect">
            <a:avLst/>
          </a:prstGeom>
          <a:noFill/>
        </p:spPr>
        <p:txBody>
          <a:bodyPr wrap="none" rtlCol="0">
            <a:spAutoFit/>
          </a:bodyPr>
          <a:lstStyle/>
          <a:p>
            <a:pPr algn="ctr"/>
            <a:r>
              <a:rPr lang="th-TH" sz="2000" b="1" dirty="0">
                <a:latin typeface="JasmineUPC" pitchFamily="18" charset="-34"/>
                <a:cs typeface="JasmineUPC" pitchFamily="18" charset="-34"/>
              </a:rPr>
              <a:t>โครงการ สถาปนิกอาสา – ประชารัฐ</a:t>
            </a:r>
            <a:br>
              <a:rPr lang="th-TH" sz="2000" b="1" dirty="0">
                <a:latin typeface="JasmineUPC" pitchFamily="18" charset="-34"/>
                <a:cs typeface="JasmineUPC" pitchFamily="18" charset="-34"/>
              </a:rPr>
            </a:br>
            <a:r>
              <a:rPr lang="th-TH" sz="2000" b="1" dirty="0">
                <a:latin typeface="JasmineUPC" pitchFamily="18" charset="-34"/>
                <a:cs typeface="JasmineUPC" pitchFamily="18" charset="-34"/>
              </a:rPr>
              <a:t>(เพชรบุรี ประจวบฯ สมุทรสงคราม สมุทรสาคร)</a:t>
            </a:r>
            <a:endParaRPr lang="en-US" sz="2000" b="1" dirty="0">
              <a:latin typeface="JasmineUPC" pitchFamily="18" charset="-34"/>
              <a:cs typeface="JasmineUPC" pitchFamily="18" charset="-34"/>
            </a:endParaRPr>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rcRect t="10250"/>
          <a:stretch>
            <a:fillRect/>
          </a:stretch>
        </p:blipFill>
        <p:spPr>
          <a:xfrm>
            <a:off x="5609214" y="2269477"/>
            <a:ext cx="3223477" cy="2169801"/>
          </a:xfrm>
          <a:prstGeom prst="rect">
            <a:avLst/>
          </a:prstGeom>
          <a:noFill/>
          <a:ln>
            <a:solidFill>
              <a:schemeClr val="accent1"/>
            </a:solidFill>
          </a:ln>
          <a:effectLst>
            <a:outerShdw blurRad="50800" dist="38100" dir="2700000" algn="tl" rotWithShape="0">
              <a:prstClr val="black">
                <a:alpha val="40000"/>
              </a:prstClr>
            </a:outerShdw>
          </a:effectLst>
        </p:spPr>
      </p:pic>
      <p:sp>
        <p:nvSpPr>
          <p:cNvPr id="27" name="TextBox 26"/>
          <p:cNvSpPr txBox="1"/>
          <p:nvPr/>
        </p:nvSpPr>
        <p:spPr>
          <a:xfrm>
            <a:off x="5199885" y="4660521"/>
            <a:ext cx="4096458" cy="1843751"/>
          </a:xfrm>
          <a:prstGeom prst="rect">
            <a:avLst/>
          </a:prstGeom>
          <a:noFill/>
        </p:spPr>
        <p:txBody>
          <a:bodyPr wrap="square" tIns="90000" bIns="90000" rtlCol="0">
            <a:spAutoFit/>
          </a:bodyPr>
          <a:lstStyle/>
          <a:p>
            <a:r>
              <a:rPr lang="th-TH" dirty="0">
                <a:latin typeface="JasmineUPC" pitchFamily="18" charset="-34"/>
                <a:cs typeface="JasmineUPC" pitchFamily="18" charset="-34"/>
              </a:rPr>
              <a:t>บันทึกข้อตกลงความร่วมมือระหว่างประชารัฐรักสามัคคีในกลุ่มจังหวัด "เพชรสมุทรคีรี"กับสมาคมสถาปนิกสยามในพระบรมราชูปถัมภ์</a:t>
            </a:r>
          </a:p>
          <a:p>
            <a:endParaRPr lang="th-TH" dirty="0">
              <a:latin typeface="CordiaUPC" panose="020B0304020202020204" pitchFamily="34" charset="-34"/>
              <a:cs typeface="CordiaUPC" panose="020B0304020202020204" pitchFamily="34" charset="-34"/>
            </a:endParaRPr>
          </a:p>
          <a:p>
            <a:r>
              <a:rPr lang="en-US" dirty="0" err="1">
                <a:latin typeface="JasmineUPC" pitchFamily="18" charset="-34"/>
                <a:cs typeface="JasmineUPC" pitchFamily="18" charset="-34"/>
              </a:rPr>
              <a:t>สนับสนุนการออกแบบภูมิสถาปัตย์</a:t>
            </a:r>
            <a:r>
              <a:rPr lang="en-US" dirty="0">
                <a:latin typeface="JasmineUPC" pitchFamily="18" charset="-34"/>
                <a:cs typeface="JasmineUPC" pitchFamily="18" charset="-34"/>
              </a:rPr>
              <a:t> </a:t>
            </a:r>
            <a:r>
              <a:rPr lang="en-US" dirty="0" err="1">
                <a:latin typeface="JasmineUPC" pitchFamily="18" charset="-34"/>
                <a:cs typeface="JasmineUPC" pitchFamily="18" charset="-34"/>
              </a:rPr>
              <a:t>ของแหล่งท่องเที่ยวโดยชุมชน</a:t>
            </a:r>
            <a:r>
              <a:rPr lang="en-US" dirty="0">
                <a:latin typeface="JasmineUPC" pitchFamily="18" charset="-34"/>
                <a:cs typeface="JasmineUPC" pitchFamily="18" charset="-34"/>
              </a:rPr>
              <a:t> </a:t>
            </a:r>
            <a:r>
              <a:rPr lang="th-TH" dirty="0">
                <a:latin typeface="JasmineUPC" pitchFamily="18" charset="-34"/>
                <a:cs typeface="JasmineUPC" pitchFamily="18" charset="-34"/>
              </a:rPr>
              <a:t> </a:t>
            </a:r>
            <a:r>
              <a:rPr lang="en-US" dirty="0" err="1">
                <a:latin typeface="JasmineUPC" pitchFamily="18" charset="-34"/>
                <a:cs typeface="JasmineUPC" pitchFamily="18" charset="-34"/>
              </a:rPr>
              <a:t>ใน</a:t>
            </a:r>
            <a:r>
              <a:rPr lang="en-US" dirty="0">
                <a:latin typeface="JasmineUPC" pitchFamily="18" charset="-34"/>
                <a:cs typeface="JasmineUPC" pitchFamily="18" charset="-34"/>
              </a:rPr>
              <a:t> 8 </a:t>
            </a:r>
            <a:r>
              <a:rPr lang="en-US" dirty="0" err="1">
                <a:latin typeface="JasmineUPC" pitchFamily="18" charset="-34"/>
                <a:cs typeface="JasmineUPC" pitchFamily="18" charset="-34"/>
              </a:rPr>
              <a:t>ชุมชน</a:t>
            </a:r>
            <a:r>
              <a:rPr lang="en-US" dirty="0">
                <a:latin typeface="JasmineUPC" pitchFamily="18" charset="-34"/>
                <a:cs typeface="JasmineUPC" pitchFamily="18" charset="-34"/>
              </a:rPr>
              <a:t> </a:t>
            </a:r>
            <a:r>
              <a:rPr lang="en-US" dirty="0" err="1">
                <a:latin typeface="JasmineUPC" pitchFamily="18" charset="-34"/>
                <a:cs typeface="JasmineUPC" pitchFamily="18" charset="-34"/>
              </a:rPr>
              <a:t>ของ</a:t>
            </a:r>
            <a:r>
              <a:rPr lang="en-US" dirty="0">
                <a:latin typeface="JasmineUPC" pitchFamily="18" charset="-34"/>
                <a:cs typeface="JasmineUPC" pitchFamily="18" charset="-34"/>
              </a:rPr>
              <a:t> 4 </a:t>
            </a:r>
            <a:r>
              <a:rPr lang="en-US" dirty="0" err="1">
                <a:latin typeface="JasmineUPC" pitchFamily="18" charset="-34"/>
                <a:cs typeface="JasmineUPC" pitchFamily="18" charset="-34"/>
              </a:rPr>
              <a:t>จังหวัด</a:t>
            </a:r>
            <a:endParaRPr lang="en-US" dirty="0">
              <a:latin typeface="JasmineUPC" pitchFamily="18" charset="-34"/>
              <a:cs typeface="JasmineUPC" pitchFamily="18" charset="-3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9932" y="-19671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th-TH" sz="3200" b="1" noProof="0" dirty="0">
                <a:solidFill>
                  <a:srgbClr val="0070C0"/>
                </a:solidFill>
                <a:latin typeface="JasmineUPC" pitchFamily="18" charset="-34"/>
                <a:ea typeface="+mj-ea"/>
                <a:cs typeface="JasmineUPC" pitchFamily="18" charset="-34"/>
              </a:rPr>
              <a:t>ตัวอย่างการสร้างความเชื่อมโยงระหว่างจังหวัด </a:t>
            </a:r>
            <a:r>
              <a:rPr lang="en-US" sz="3200" b="1" noProof="0" dirty="0">
                <a:solidFill>
                  <a:srgbClr val="0070C0"/>
                </a:solidFill>
                <a:latin typeface="JasmineUPC" pitchFamily="18" charset="-34"/>
                <a:ea typeface="+mj-ea"/>
                <a:cs typeface="JasmineUPC" pitchFamily="18" charset="-34"/>
              </a:rPr>
              <a:t>(2/2)</a:t>
            </a:r>
            <a:endParaRPr kumimoji="0" lang="en-US" sz="3200" b="1" i="0" u="none" strike="noStrike" kern="1200" cap="none" spc="0" normalizeH="0" baseline="0" noProof="0" dirty="0">
              <a:ln>
                <a:noFill/>
              </a:ln>
              <a:solidFill>
                <a:srgbClr val="0070C0"/>
              </a:solidFill>
              <a:effectLst/>
              <a:uLnTx/>
              <a:uFillTx/>
              <a:latin typeface="+mj-lt"/>
              <a:ea typeface="+mj-ea"/>
              <a:cs typeface="+mj-cs"/>
            </a:endParaRPr>
          </a:p>
        </p:txBody>
      </p:sp>
      <p:sp>
        <p:nvSpPr>
          <p:cNvPr id="5" name="Rectangle 4"/>
          <p:cNvSpPr/>
          <p:nvPr/>
        </p:nvSpPr>
        <p:spPr>
          <a:xfrm>
            <a:off x="457200" y="1457766"/>
            <a:ext cx="4070555" cy="400110"/>
          </a:xfrm>
          <a:prstGeom prst="rect">
            <a:avLst/>
          </a:prstGeom>
        </p:spPr>
        <p:txBody>
          <a:bodyPr wrap="square">
            <a:spAutoFit/>
          </a:bodyPr>
          <a:lstStyle/>
          <a:p>
            <a:pPr algn="ctr"/>
            <a:r>
              <a:rPr lang="th-TH" sz="2000" b="1" dirty="0">
                <a:latin typeface="JasmineUPC" pitchFamily="18" charset="-34"/>
                <a:ea typeface="+mj-ea"/>
                <a:cs typeface="JasmineUPC" pitchFamily="18" charset="-34"/>
              </a:rPr>
              <a:t>การช่วยระบายสับปะรดภูแลล้นตลาด</a:t>
            </a:r>
            <a:endParaRPr lang="en-US" sz="2000" b="1" dirty="0">
              <a:latin typeface="JasmineUPC" pitchFamily="18" charset="-34"/>
              <a:ea typeface="+mj-ea"/>
              <a:cs typeface="JasmineUPC" pitchFamily="18" charset="-34"/>
            </a:endParaRPr>
          </a:p>
        </p:txBody>
      </p:sp>
      <p:sp>
        <p:nvSpPr>
          <p:cNvPr id="6" name="Title 1"/>
          <p:cNvSpPr txBox="1">
            <a:spLocks/>
          </p:cNvSpPr>
          <p:nvPr/>
        </p:nvSpPr>
        <p:spPr>
          <a:xfrm>
            <a:off x="589932" y="306967"/>
            <a:ext cx="8690400" cy="831600"/>
          </a:xfrm>
          <a:prstGeom prst="rect">
            <a:avLst/>
          </a:prstGeom>
        </p:spPr>
        <p:txBody>
          <a:bodyPr vert="horz" lIns="0" tIns="45720" rIns="0" bIns="45720" rtlCol="0"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solidFill>
                  <a:srgbClr val="0070C0"/>
                </a:solidFill>
                <a:latin typeface="JasmineUPC" pitchFamily="18" charset="-34"/>
                <a:ea typeface="+mj-ea"/>
                <a:cs typeface="JasmineUPC" pitchFamily="18" charset="-34"/>
              </a:rPr>
              <a:t>2</a:t>
            </a:r>
            <a:r>
              <a:rPr lang="en-US" sz="2400" b="1" noProof="0" dirty="0">
                <a:solidFill>
                  <a:srgbClr val="0070C0"/>
                </a:solidFill>
                <a:latin typeface="JasmineUPC" pitchFamily="18" charset="-34"/>
                <a:ea typeface="+mj-ea"/>
                <a:cs typeface="JasmineUPC" pitchFamily="18" charset="-34"/>
              </a:rPr>
              <a:t>) </a:t>
            </a:r>
            <a:r>
              <a:rPr lang="th-TH" sz="2400" b="1" noProof="0" dirty="0">
                <a:solidFill>
                  <a:srgbClr val="0070C0"/>
                </a:solidFill>
                <a:latin typeface="JasmineUPC" pitchFamily="18" charset="-34"/>
                <a:ea typeface="+mj-ea"/>
                <a:cs typeface="JasmineUPC" pitchFamily="18" charset="-34"/>
              </a:rPr>
              <a:t>การเชื่อมโยงด้าน</a:t>
            </a:r>
            <a:r>
              <a:rPr lang="th-TH" sz="2400" b="1" dirty="0">
                <a:solidFill>
                  <a:srgbClr val="0070C0"/>
                </a:solidFill>
                <a:latin typeface="JasmineUPC" pitchFamily="18" charset="-34"/>
                <a:ea typeface="+mj-ea"/>
                <a:cs typeface="JasmineUPC" pitchFamily="18" charset="-34"/>
              </a:rPr>
              <a:t>การตลาด</a:t>
            </a:r>
            <a:endParaRPr kumimoji="0" lang="en-US" sz="2400" b="1" i="0" u="none" strike="noStrike" kern="1200" cap="none" spc="0" normalizeH="0" baseline="0" noProof="0" dirty="0">
              <a:ln>
                <a:noFill/>
              </a:ln>
              <a:solidFill>
                <a:srgbClr val="0070C0"/>
              </a:solidFill>
              <a:effectLst/>
              <a:uLnTx/>
              <a:uFillTx/>
              <a:latin typeface="+mj-lt"/>
              <a:ea typeface="+mj-ea"/>
              <a:cs typeface="+mj-cs"/>
            </a:endParaRPr>
          </a:p>
        </p:txBody>
      </p:sp>
      <p:cxnSp>
        <p:nvCxnSpPr>
          <p:cNvPr id="7" name="Straight Connector 6"/>
          <p:cNvCxnSpPr/>
          <p:nvPr/>
        </p:nvCxnSpPr>
        <p:spPr>
          <a:xfrm>
            <a:off x="431361" y="1881715"/>
            <a:ext cx="408171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44129" y="1886635"/>
            <a:ext cx="408171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868110" y="2064778"/>
            <a:ext cx="1014689"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เชียงราย</a:t>
            </a:r>
            <a:endParaRPr lang="en-US" sz="1600" i="1" dirty="0">
              <a:solidFill>
                <a:schemeClr val="tx1"/>
              </a:solidFill>
              <a:latin typeface="JasmineUPC" pitchFamily="18" charset="-34"/>
              <a:cs typeface="JasmineUPC" pitchFamily="18" charset="-34"/>
            </a:endParaRPr>
          </a:p>
        </p:txBody>
      </p:sp>
      <p:sp>
        <p:nvSpPr>
          <p:cNvPr id="10" name="Oval 9"/>
          <p:cNvSpPr/>
          <p:nvPr/>
        </p:nvSpPr>
        <p:spPr>
          <a:xfrm>
            <a:off x="653854" y="2172934"/>
            <a:ext cx="1014689"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ตาก</a:t>
            </a:r>
            <a:endParaRPr lang="en-US" sz="1600" i="1" dirty="0">
              <a:solidFill>
                <a:schemeClr val="tx1"/>
              </a:solidFill>
              <a:latin typeface="JasmineUPC" pitchFamily="18" charset="-34"/>
              <a:cs typeface="JasmineUPC" pitchFamily="18" charset="-34"/>
            </a:endParaRPr>
          </a:p>
        </p:txBody>
      </p:sp>
      <p:sp>
        <p:nvSpPr>
          <p:cNvPr id="13" name="TextBox 12"/>
          <p:cNvSpPr txBox="1"/>
          <p:nvPr/>
        </p:nvSpPr>
        <p:spPr>
          <a:xfrm>
            <a:off x="416613" y="5279859"/>
            <a:ext cx="4812768" cy="1754326"/>
          </a:xfrm>
          <a:prstGeom prst="rect">
            <a:avLst/>
          </a:prstGeom>
          <a:noFill/>
        </p:spPr>
        <p:txBody>
          <a:bodyPr wrap="square" rtlCol="0">
            <a:spAutoFit/>
          </a:bodyPr>
          <a:lstStyle/>
          <a:p>
            <a:r>
              <a:rPr lang="th-TH" dirty="0">
                <a:latin typeface="JasmineUPC" pitchFamily="18" charset="-34"/>
                <a:cs typeface="JasmineUPC" pitchFamily="18" charset="-34"/>
              </a:rPr>
              <a:t>ประชาสัมพันธ์และประสานงานผ่าน</a:t>
            </a:r>
            <a:r>
              <a:rPr lang="th-TH" dirty="0" err="1">
                <a:latin typeface="JasmineUPC" pitchFamily="18" charset="-34"/>
                <a:cs typeface="JasmineUPC" pitchFamily="18" charset="-34"/>
              </a:rPr>
              <a:t>ไลน์</a:t>
            </a:r>
            <a:r>
              <a:rPr lang="th-TH" dirty="0">
                <a:latin typeface="JasmineUPC" pitchFamily="18" charset="-34"/>
                <a:cs typeface="JasmineUPC" pitchFamily="18" charset="-34"/>
              </a:rPr>
              <a:t>กลุ่ม </a:t>
            </a:r>
            <a:r>
              <a:rPr lang="en-US" dirty="0">
                <a:latin typeface="JasmineUPC" pitchFamily="18" charset="-34"/>
                <a:cs typeface="JasmineUPC" pitchFamily="18" charset="-34"/>
              </a:rPr>
              <a:t>MD </a:t>
            </a:r>
            <a:r>
              <a:rPr lang="th-TH" dirty="0">
                <a:latin typeface="JasmineUPC" pitchFamily="18" charset="-34"/>
                <a:cs typeface="JasmineUPC" pitchFamily="18" charset="-34"/>
              </a:rPr>
              <a:t>ประชารัฐรักสามัคคี</a:t>
            </a:r>
          </a:p>
          <a:p>
            <a:r>
              <a:rPr lang="th-TH" dirty="0">
                <a:latin typeface="JasmineUPC" pitchFamily="18" charset="-34"/>
                <a:cs typeface="JasmineUPC" pitchFamily="18" charset="-34"/>
              </a:rPr>
              <a:t>และจัดการขนส่งโดยจิตอาสาในจังหวัดเชียงราย</a:t>
            </a:r>
          </a:p>
          <a:p>
            <a:endParaRPr lang="th-TH" sz="1400" dirty="0">
              <a:latin typeface="JasmineUPC" pitchFamily="18" charset="-34"/>
              <a:cs typeface="JasmineUPC" pitchFamily="18" charset="-34"/>
            </a:endParaRPr>
          </a:p>
          <a:p>
            <a:r>
              <a:rPr lang="th-TH" dirty="0">
                <a:latin typeface="JasmineUPC" pitchFamily="18" charset="-34"/>
                <a:cs typeface="JasmineUPC" pitchFamily="18" charset="-34"/>
              </a:rPr>
              <a:t>สามารถช่วยระบายผลผลิตได้กว่า </a:t>
            </a:r>
            <a:r>
              <a:rPr lang="en-US" dirty="0">
                <a:latin typeface="JasmineUPC" pitchFamily="18" charset="-34"/>
                <a:cs typeface="JasmineUPC" pitchFamily="18" charset="-34"/>
              </a:rPr>
              <a:t>22 </a:t>
            </a:r>
            <a:r>
              <a:rPr lang="th-TH" dirty="0">
                <a:latin typeface="JasmineUPC" pitchFamily="18" charset="-34"/>
                <a:cs typeface="JasmineUPC" pitchFamily="18" charset="-34"/>
              </a:rPr>
              <a:t>ตัน สร้างรายได้แก่เกษตรกร</a:t>
            </a:r>
            <a:br>
              <a:rPr lang="th-TH" dirty="0">
                <a:latin typeface="JasmineUPC" pitchFamily="18" charset="-34"/>
                <a:cs typeface="JasmineUPC" pitchFamily="18" charset="-34"/>
              </a:rPr>
            </a:br>
            <a:r>
              <a:rPr lang="en-US" dirty="0">
                <a:latin typeface="JasmineUPC" pitchFamily="18" charset="-34"/>
                <a:cs typeface="JasmineUPC" pitchFamily="18" charset="-34"/>
              </a:rPr>
              <a:t>240,000 </a:t>
            </a:r>
            <a:r>
              <a:rPr lang="th-TH" dirty="0">
                <a:latin typeface="JasmineUPC" pitchFamily="18" charset="-34"/>
                <a:cs typeface="JasmineUPC" pitchFamily="18" charset="-34"/>
              </a:rPr>
              <a:t>บาท</a:t>
            </a:r>
          </a:p>
          <a:p>
            <a:pPr marL="288925" lvl="1" indent="-174625" fontAlgn="base">
              <a:buClr>
                <a:srgbClr val="177B57"/>
              </a:buClr>
              <a:buSzPct val="100000"/>
            </a:pPr>
            <a:endParaRPr lang="en-US" dirty="0">
              <a:latin typeface="JasmineUPC" pitchFamily="18" charset="-34"/>
              <a:cs typeface="JasmineUPC" pitchFamily="18" charset="-34"/>
            </a:endParaRPr>
          </a:p>
        </p:txBody>
      </p:sp>
      <p:sp>
        <p:nvSpPr>
          <p:cNvPr id="16" name="TextBox 15"/>
          <p:cNvSpPr txBox="1"/>
          <p:nvPr/>
        </p:nvSpPr>
        <p:spPr>
          <a:xfrm>
            <a:off x="5736827" y="1457766"/>
            <a:ext cx="3129383" cy="400110"/>
          </a:xfrm>
          <a:prstGeom prst="rect">
            <a:avLst/>
          </a:prstGeom>
          <a:noFill/>
        </p:spPr>
        <p:txBody>
          <a:bodyPr wrap="none" rtlCol="0">
            <a:spAutoFit/>
          </a:bodyPr>
          <a:lstStyle/>
          <a:p>
            <a:pPr algn="ctr"/>
            <a:r>
              <a:rPr lang="th-TH" sz="2000" b="1" dirty="0">
                <a:latin typeface="JasmineUPC" pitchFamily="18" charset="-34"/>
                <a:cs typeface="JasmineUPC" pitchFamily="18" charset="-34"/>
              </a:rPr>
              <a:t>โครงการแลกเปลี่ยนลำไยกับกล้วยไข่</a:t>
            </a:r>
            <a:endParaRPr lang="en-US" sz="2000" b="1" dirty="0">
              <a:latin typeface="JasmineUPC" pitchFamily="18" charset="-34"/>
              <a:cs typeface="JasmineUPC" pitchFamily="18" charset="-34"/>
            </a:endParaRPr>
          </a:p>
        </p:txBody>
      </p:sp>
      <p:sp>
        <p:nvSpPr>
          <p:cNvPr id="27" name="TextBox 26"/>
          <p:cNvSpPr txBox="1"/>
          <p:nvPr/>
        </p:nvSpPr>
        <p:spPr>
          <a:xfrm>
            <a:off x="5385861" y="5218197"/>
            <a:ext cx="4096458" cy="1289753"/>
          </a:xfrm>
          <a:prstGeom prst="rect">
            <a:avLst/>
          </a:prstGeom>
          <a:noFill/>
        </p:spPr>
        <p:txBody>
          <a:bodyPr wrap="square" tIns="90000" bIns="90000" rtlCol="0">
            <a:spAutoFit/>
          </a:bodyPr>
          <a:lstStyle/>
          <a:p>
            <a:r>
              <a:rPr lang="th-TH" dirty="0">
                <a:latin typeface="JasmineUPC" pitchFamily="18" charset="-34"/>
                <a:cs typeface="JasmineUPC" pitchFamily="18" charset="-34"/>
              </a:rPr>
              <a:t>ข้อตกลงในการแลกเปลี่ยนผลิตผลจำนวน </a:t>
            </a:r>
            <a:r>
              <a:rPr lang="en-US" dirty="0">
                <a:latin typeface="JasmineUPC" pitchFamily="18" charset="-34"/>
                <a:cs typeface="JasmineUPC" pitchFamily="18" charset="-34"/>
              </a:rPr>
              <a:t>1,500 </a:t>
            </a:r>
            <a:r>
              <a:rPr lang="th-TH" dirty="0">
                <a:latin typeface="JasmineUPC" pitchFamily="18" charset="-34"/>
                <a:cs typeface="JasmineUPC" pitchFamily="18" charset="-34"/>
              </a:rPr>
              <a:t>ตัน</a:t>
            </a:r>
          </a:p>
          <a:p>
            <a:endParaRPr lang="th-TH" dirty="0">
              <a:latin typeface="JasmineUPC" pitchFamily="18" charset="-34"/>
              <a:cs typeface="JasmineUPC" pitchFamily="18" charset="-34"/>
            </a:endParaRPr>
          </a:p>
          <a:p>
            <a:r>
              <a:rPr lang="th-TH" dirty="0">
                <a:latin typeface="JasmineUPC" pitchFamily="18" charset="-34"/>
                <a:cs typeface="JasmineUPC" pitchFamily="18" charset="-34"/>
              </a:rPr>
              <a:t>สร้างช่องทางขายออนไลน์ในกลุ่ม </a:t>
            </a:r>
            <a:r>
              <a:rPr lang="en-US" dirty="0">
                <a:latin typeface="JasmineUPC" pitchFamily="18" charset="-34"/>
                <a:cs typeface="JasmineUPC" pitchFamily="18" charset="-34"/>
              </a:rPr>
              <a:t>MD </a:t>
            </a:r>
            <a:r>
              <a:rPr lang="th-TH" dirty="0">
                <a:latin typeface="JasmineUPC" pitchFamily="18" charset="-34"/>
                <a:cs typeface="JasmineUPC" pitchFamily="18" charset="-34"/>
              </a:rPr>
              <a:t>ประชารัฐรักสามัคคี</a:t>
            </a:r>
          </a:p>
          <a:p>
            <a:endParaRPr lang="en-US" dirty="0">
              <a:latin typeface="JasmineUPC" pitchFamily="18" charset="-34"/>
              <a:cs typeface="JasmineUPC" pitchFamily="18" charset="-34"/>
            </a:endParaRP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rcRect b="9824"/>
          <a:stretch>
            <a:fillRect/>
          </a:stretch>
        </p:blipFill>
        <p:spPr>
          <a:xfrm>
            <a:off x="978342" y="3318358"/>
            <a:ext cx="2858008" cy="1932063"/>
          </a:xfrm>
          <a:prstGeom prst="rect">
            <a:avLst/>
          </a:prstGeom>
          <a:noFill/>
          <a:ln>
            <a:solidFill>
              <a:schemeClr val="accent1"/>
            </a:solidFill>
          </a:ln>
          <a:effectLst>
            <a:outerShdw blurRad="50800" dist="38100" dir="2700000" algn="tl" rotWithShape="0">
              <a:prstClr val="black">
                <a:alpha val="40000"/>
              </a:prstClr>
            </a:outerShdw>
          </a:effectLst>
        </p:spPr>
      </p:pic>
      <p:sp>
        <p:nvSpPr>
          <p:cNvPr id="17" name="Oval 16"/>
          <p:cNvSpPr/>
          <p:nvPr/>
        </p:nvSpPr>
        <p:spPr>
          <a:xfrm>
            <a:off x="2546518" y="2738278"/>
            <a:ext cx="1014689"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พิจิตร</a:t>
            </a:r>
            <a:endParaRPr lang="en-US" sz="1600" i="1" dirty="0">
              <a:solidFill>
                <a:schemeClr val="tx1"/>
              </a:solidFill>
              <a:latin typeface="JasmineUPC" pitchFamily="18" charset="-34"/>
              <a:cs typeface="JasmineUPC" pitchFamily="18" charset="-34"/>
            </a:endParaRPr>
          </a:p>
        </p:txBody>
      </p:sp>
      <p:sp>
        <p:nvSpPr>
          <p:cNvPr id="18" name="Oval 17"/>
          <p:cNvSpPr/>
          <p:nvPr/>
        </p:nvSpPr>
        <p:spPr>
          <a:xfrm>
            <a:off x="1165126" y="2728450"/>
            <a:ext cx="1014689"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สระบุรี</a:t>
            </a:r>
            <a:endParaRPr lang="en-US" sz="1600" i="1" dirty="0">
              <a:solidFill>
                <a:schemeClr val="tx1"/>
              </a:solidFill>
              <a:latin typeface="JasmineUPC" pitchFamily="18" charset="-34"/>
              <a:cs typeface="JasmineUPC" pitchFamily="18" charset="-34"/>
            </a:endParaRPr>
          </a:p>
        </p:txBody>
      </p:sp>
      <p:sp>
        <p:nvSpPr>
          <p:cNvPr id="19" name="Oval 18"/>
          <p:cNvSpPr/>
          <p:nvPr/>
        </p:nvSpPr>
        <p:spPr>
          <a:xfrm>
            <a:off x="3082366" y="2172934"/>
            <a:ext cx="1014689"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อุบลฯ</a:t>
            </a:r>
            <a:endParaRPr lang="en-US" sz="1600" i="1" dirty="0">
              <a:solidFill>
                <a:schemeClr val="tx1"/>
              </a:solidFill>
              <a:latin typeface="JasmineUPC" pitchFamily="18" charset="-34"/>
              <a:cs typeface="JasmineUPC" pitchFamily="18" charset="-34"/>
            </a:endParaRPr>
          </a:p>
        </p:txBody>
      </p:sp>
      <p:cxnSp>
        <p:nvCxnSpPr>
          <p:cNvPr id="21" name="Straight Arrow Connector 20"/>
          <p:cNvCxnSpPr>
            <a:stCxn id="9" idx="2"/>
            <a:endCxn id="10" idx="6"/>
          </p:cNvCxnSpPr>
          <p:nvPr/>
        </p:nvCxnSpPr>
        <p:spPr>
          <a:xfrm flipH="1">
            <a:off x="1668543" y="2293378"/>
            <a:ext cx="199567" cy="108156"/>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6"/>
            <a:endCxn id="19" idx="2"/>
          </p:cNvCxnSpPr>
          <p:nvPr/>
        </p:nvCxnSpPr>
        <p:spPr>
          <a:xfrm>
            <a:off x="2882799" y="2293378"/>
            <a:ext cx="199567" cy="108156"/>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endCxn id="18" idx="7"/>
          </p:cNvCxnSpPr>
          <p:nvPr/>
        </p:nvCxnSpPr>
        <p:spPr>
          <a:xfrm flipH="1">
            <a:off x="2031217" y="2521978"/>
            <a:ext cx="148598" cy="273427"/>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546518" y="2521978"/>
            <a:ext cx="299921" cy="265467"/>
          </a:xfrm>
          <a:prstGeom prst="straightConnector1">
            <a:avLst/>
          </a:prstGeom>
          <a:ln>
            <a:solidFill>
              <a:schemeClr val="bg2"/>
            </a:solidFill>
            <a:tailEnd type="stealth" w="lg" len="lg"/>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5353546" y="2155726"/>
            <a:ext cx="1268361"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ลำพูน</a:t>
            </a:r>
            <a:endParaRPr lang="en-US" sz="1600" i="1" dirty="0">
              <a:solidFill>
                <a:schemeClr val="tx1"/>
              </a:solidFill>
              <a:latin typeface="JasmineUPC" pitchFamily="18" charset="-34"/>
              <a:cs typeface="JasmineUPC" pitchFamily="18" charset="-34"/>
            </a:endParaRPr>
          </a:p>
        </p:txBody>
      </p:sp>
      <p:sp>
        <p:nvSpPr>
          <p:cNvPr id="34" name="Oval 33"/>
          <p:cNvSpPr/>
          <p:nvPr/>
        </p:nvSpPr>
        <p:spPr>
          <a:xfrm>
            <a:off x="7865626" y="2155726"/>
            <a:ext cx="1268361" cy="457200"/>
          </a:xfrm>
          <a:prstGeom prst="ellipse">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th-TH" sz="1600" i="1" dirty="0">
                <a:solidFill>
                  <a:schemeClr val="tx1"/>
                </a:solidFill>
                <a:latin typeface="JasmineUPC" pitchFamily="18" charset="-34"/>
                <a:cs typeface="JasmineUPC" pitchFamily="18" charset="-34"/>
              </a:rPr>
              <a:t>กำแพงเพชร</a:t>
            </a:r>
            <a:endParaRPr lang="en-US" sz="1600" i="1" dirty="0">
              <a:solidFill>
                <a:schemeClr val="tx1"/>
              </a:solidFill>
              <a:latin typeface="JasmineUPC" pitchFamily="18" charset="-34"/>
              <a:cs typeface="JasmineUPC" pitchFamily="18" charset="-34"/>
            </a:endParaRPr>
          </a:p>
        </p:txBody>
      </p:sp>
      <p:cxnSp>
        <p:nvCxnSpPr>
          <p:cNvPr id="36" name="Straight Arrow Connector 35"/>
          <p:cNvCxnSpPr>
            <a:stCxn id="33" idx="6"/>
            <a:endCxn id="34" idx="2"/>
          </p:cNvCxnSpPr>
          <p:nvPr/>
        </p:nvCxnSpPr>
        <p:spPr>
          <a:xfrm>
            <a:off x="6621907" y="2384326"/>
            <a:ext cx="1243719" cy="0"/>
          </a:xfrm>
          <a:prstGeom prst="straightConnector1">
            <a:avLst/>
          </a:prstGeom>
          <a:ln>
            <a:solidFill>
              <a:schemeClr val="bg2"/>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pic>
        <p:nvPicPr>
          <p:cNvPr id="13314" name="Picture 2" descr="C:\Users\Thanachanan Tongjai\Documents\Personal\Carreer\Pracharat\Agriculture\ลำไย\IMG_3409.JPG"/>
          <p:cNvPicPr>
            <a:picLocks noChangeAspect="1" noChangeArrowheads="1"/>
          </p:cNvPicPr>
          <p:nvPr/>
        </p:nvPicPr>
        <p:blipFill>
          <a:blip r:embed="rId3" cstate="print"/>
          <a:srcRect/>
          <a:stretch>
            <a:fillRect/>
          </a:stretch>
        </p:blipFill>
        <p:spPr bwMode="auto">
          <a:xfrm>
            <a:off x="5810567" y="2834146"/>
            <a:ext cx="2672572" cy="2004881"/>
          </a:xfrm>
          <a:prstGeom prst="rect">
            <a:avLst/>
          </a:prstGeom>
          <a:noFill/>
          <a:ln>
            <a:solidFill>
              <a:schemeClr val="accent1"/>
            </a:solidFill>
          </a:ln>
          <a:effectLst>
            <a:outerShdw blurRad="50800" dist="38100" dir="2700000" algn="tl" rotWithShape="0">
              <a:prstClr val="black">
                <a:alpha val="40000"/>
              </a:prst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54275" name="think-cell Slide" r:id="rId4" imgW="270" imgH="270" progId="TCLayout.ActiveDocument.1">
                  <p:embed/>
                </p:oleObj>
              </mc:Choice>
              <mc:Fallback>
                <p:oleObj name="think-cell Slide" r:id="rId4" imgW="270" imgH="270" progId="TCLayout.ActiveDocument.1">
                  <p:embed/>
                  <p:pic>
                    <p:nvPicPr>
                      <p:cNvPr id="0" name="Picture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ounded Rectangle 17"/>
          <p:cNvSpPr/>
          <p:nvPr/>
        </p:nvSpPr>
        <p:spPr>
          <a:xfrm>
            <a:off x="157718" y="834622"/>
            <a:ext cx="9164249" cy="5728415"/>
          </a:xfrm>
          <a:prstGeom prst="roundRect">
            <a:avLst>
              <a:gd name="adj" fmla="val 9653"/>
            </a:avLst>
          </a:prstGeom>
          <a:solidFill>
            <a:srgbClr val="CCECFF">
              <a:alpha val="47000"/>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sp>
        <p:nvSpPr>
          <p:cNvPr id="3" name="Text Placeholder 2"/>
          <p:cNvSpPr>
            <a:spLocks noGrp="1"/>
          </p:cNvSpPr>
          <p:nvPr>
            <p:ph type="body" sz="quarter" idx="10"/>
          </p:nvPr>
        </p:nvSpPr>
        <p:spPr>
          <a:xfrm>
            <a:off x="609600" y="894050"/>
            <a:ext cx="8465563" cy="4797470"/>
          </a:xfrm>
        </p:spPr>
        <p:txBody>
          <a:bodyPr/>
          <a:lstStyle/>
          <a:p>
            <a:r>
              <a:rPr lang="en-US" sz="2400" b="0" dirty="0">
                <a:latin typeface="JasmineUPC" pitchFamily="18" charset="-34"/>
                <a:cs typeface="JasmineUPC" pitchFamily="18" charset="-34"/>
              </a:rPr>
              <a:t> </a:t>
            </a:r>
          </a:p>
          <a:p>
            <a:pPr marL="342900" lvl="0" indent="-342900">
              <a:buSzPct val="80000"/>
              <a:buFont typeface="+mj-lt"/>
              <a:buAutoNum type="arabicPeriod"/>
            </a:pPr>
            <a:r>
              <a:rPr lang="th-TH" sz="2800" b="0" dirty="0">
                <a:latin typeface="JasmineUPC" pitchFamily="18" charset="-34"/>
                <a:cs typeface="JasmineUPC" pitchFamily="18" charset="-34"/>
              </a:rPr>
              <a:t>สร้าง</a:t>
            </a:r>
            <a:r>
              <a:rPr lang="th-TH" sz="2800" b="0" dirty="0">
                <a:solidFill>
                  <a:srgbClr val="FF0000"/>
                </a:solidFill>
                <a:latin typeface="JasmineUPC" pitchFamily="18" charset="-34"/>
                <a:cs typeface="JasmineUPC" pitchFamily="18" charset="-34"/>
              </a:rPr>
              <a:t>กรอบบรรษัทภิบาล</a:t>
            </a:r>
            <a:r>
              <a:rPr lang="th-TH" sz="2800" b="0" dirty="0">
                <a:latin typeface="JasmineUPC" pitchFamily="18" charset="-34"/>
                <a:cs typeface="JasmineUPC" pitchFamily="18" charset="-34"/>
              </a:rPr>
              <a:t>และแนวทางการทำงาน ติดตามผลและช่วยแก้ไขปัญหา</a:t>
            </a:r>
          </a:p>
          <a:p>
            <a:pPr marL="342900" lvl="0" indent="-342900">
              <a:buSzPct val="80000"/>
              <a:buFont typeface="+mj-lt"/>
              <a:buAutoNum type="arabicPeriod"/>
            </a:pPr>
            <a:endParaRPr lang="en-US" sz="1100" b="0" dirty="0">
              <a:latin typeface="JasmineUPC" pitchFamily="18" charset="-34"/>
              <a:cs typeface="JasmineUPC" pitchFamily="18" charset="-34"/>
            </a:endParaRPr>
          </a:p>
          <a:p>
            <a:pPr marL="342900" lvl="0" indent="-342900">
              <a:buSzPct val="80000"/>
              <a:buFont typeface="+mj-lt"/>
              <a:buAutoNum type="arabicPeriod"/>
            </a:pPr>
            <a:r>
              <a:rPr lang="th-TH" sz="2800" b="0" dirty="0">
                <a:latin typeface="JasmineUPC" pitchFamily="18" charset="-34"/>
                <a:cs typeface="JasmineUPC" pitchFamily="18" charset="-34"/>
              </a:rPr>
              <a:t>พัฒนา</a:t>
            </a:r>
            <a:r>
              <a:rPr lang="th-TH" sz="2800" b="0" dirty="0">
                <a:solidFill>
                  <a:srgbClr val="FF0000"/>
                </a:solidFill>
                <a:latin typeface="JasmineUPC" pitchFamily="18" charset="-34"/>
                <a:cs typeface="JasmineUPC" pitchFamily="18" charset="-34"/>
              </a:rPr>
              <a:t>ทรัพยากรบุคคล</a:t>
            </a:r>
            <a:r>
              <a:rPr lang="th-TH" sz="2800" b="0" dirty="0">
                <a:latin typeface="JasmineUPC" pitchFamily="18" charset="-34"/>
                <a:cs typeface="JasmineUPC" pitchFamily="18" charset="-34"/>
              </a:rPr>
              <a:t>เพื่อสนับสนุนงานประชารัฐฯ จังหวัด</a:t>
            </a:r>
          </a:p>
          <a:p>
            <a:pPr marL="342900" lvl="0" indent="-342900">
              <a:buSzPct val="80000"/>
              <a:buFont typeface="+mj-lt"/>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สร้าง เชื่อมโยง และกระจาย</a:t>
            </a:r>
            <a:r>
              <a:rPr lang="th-TH" sz="2800" b="0" dirty="0">
                <a:solidFill>
                  <a:srgbClr val="FF0000"/>
                </a:solidFill>
                <a:latin typeface="JasmineUPC" pitchFamily="18" charset="-34"/>
                <a:cs typeface="JasmineUPC" pitchFamily="18" charset="-34"/>
              </a:rPr>
              <a:t>องค์ความรู้ </a:t>
            </a:r>
          </a:p>
          <a:p>
            <a:pPr marL="342900" lvl="0" indent="-342900">
              <a:buSzPct val="80000"/>
              <a:buAutoNum type="arabicPeriod"/>
            </a:pPr>
            <a:endParaRPr lang="en-US" sz="1100" b="0" dirty="0">
              <a:solidFill>
                <a:srgbClr val="FF0000"/>
              </a:solidFill>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เชื่อมโยง</a:t>
            </a:r>
            <a:r>
              <a:rPr lang="th-TH" sz="2800" b="0" dirty="0">
                <a:solidFill>
                  <a:srgbClr val="FF0000"/>
                </a:solidFill>
                <a:latin typeface="JasmineUPC" pitchFamily="18" charset="-34"/>
                <a:cs typeface="JasmineUPC" pitchFamily="18" charset="-34"/>
              </a:rPr>
              <a:t>ตลาด</a:t>
            </a:r>
          </a:p>
          <a:p>
            <a:pPr marL="342900" lvl="0" indent="-342900">
              <a:buSzPct val="80000"/>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ขับเคลื่อนกระบวนการ</a:t>
            </a:r>
            <a:r>
              <a:rPr lang="th-TH" sz="2800" b="0" dirty="0">
                <a:solidFill>
                  <a:srgbClr val="FF0000"/>
                </a:solidFill>
                <a:latin typeface="JasmineUPC" pitchFamily="18" charset="-34"/>
                <a:cs typeface="JasmineUPC" pitchFamily="18" charset="-34"/>
              </a:rPr>
              <a:t>รับรองมาตรฐานต่างๆ</a:t>
            </a:r>
          </a:p>
          <a:p>
            <a:pPr marL="342900" lvl="0" indent="-342900">
              <a:buSzPct val="80000"/>
              <a:buAutoNum type="arabicPeriod"/>
            </a:pPr>
            <a:endParaRPr lang="en-US" sz="1100" b="0" dirty="0">
              <a:latin typeface="JasmineUPC" pitchFamily="18" charset="-34"/>
              <a:cs typeface="JasmineUPC" pitchFamily="18" charset="-34"/>
            </a:endParaRPr>
          </a:p>
          <a:p>
            <a:pPr marL="342900" lvl="0" indent="-342900">
              <a:buSzPct val="80000"/>
              <a:buAutoNum type="arabicPeriod"/>
            </a:pPr>
            <a:r>
              <a:rPr lang="th-TH" sz="2800" b="0" dirty="0">
                <a:latin typeface="JasmineUPC" pitchFamily="18" charset="-34"/>
                <a:cs typeface="JasmineUPC" pitchFamily="18" charset="-34"/>
              </a:rPr>
              <a:t>ทำงานร่วมกับภาครัฐในการปรับปรุง</a:t>
            </a:r>
            <a:r>
              <a:rPr lang="th-TH" sz="2800" b="0" dirty="0">
                <a:solidFill>
                  <a:srgbClr val="FF0000"/>
                </a:solidFill>
                <a:latin typeface="JasmineUPC" pitchFamily="18" charset="-34"/>
                <a:cs typeface="JasmineUPC" pitchFamily="18" charset="-34"/>
              </a:rPr>
              <a:t>นโยบาย</a:t>
            </a:r>
            <a:r>
              <a:rPr lang="th-TH" sz="2800" b="0" dirty="0">
                <a:latin typeface="JasmineUPC" pitchFamily="18" charset="-34"/>
                <a:cs typeface="JasmineUPC" pitchFamily="18" charset="-34"/>
              </a:rPr>
              <a:t>ต่างๆ</a:t>
            </a:r>
            <a:endParaRPr lang="en-US" sz="1200" b="0" dirty="0">
              <a:latin typeface="JasmineUPC" pitchFamily="18" charset="-34"/>
              <a:cs typeface="JasmineUPC" pitchFamily="18" charset="-34"/>
            </a:endParaRPr>
          </a:p>
          <a:p>
            <a:pPr marL="342900" lvl="0" indent="-342900">
              <a:buSzPct val="80000"/>
              <a:buAutoNum type="arabicPeriod"/>
            </a:pPr>
            <a:endParaRPr lang="th-TH" sz="1100" b="0" dirty="0">
              <a:solidFill>
                <a:srgbClr val="0070C0"/>
              </a:solidFill>
              <a:latin typeface="JasmineUPC" pitchFamily="18" charset="-34"/>
              <a:cs typeface="JasmineUPC" pitchFamily="18" charset="-34"/>
            </a:endParaRPr>
          </a:p>
          <a:p>
            <a:pPr marL="342900" lvl="0" indent="-342900">
              <a:buSzPct val="80000"/>
              <a:buAutoNum type="arabicPeriod"/>
            </a:pPr>
            <a:r>
              <a:rPr lang="th-TH" sz="2800" b="0" dirty="0">
                <a:solidFill>
                  <a:srgbClr val="FF0000"/>
                </a:solidFill>
                <a:latin typeface="JasmineUPC" pitchFamily="18" charset="-34"/>
                <a:cs typeface="JasmineUPC" pitchFamily="18" charset="-34"/>
              </a:rPr>
              <a:t>สื่อสาร</a:t>
            </a:r>
            <a:r>
              <a:rPr lang="th-TH" sz="2800" b="0" dirty="0">
                <a:latin typeface="JasmineUPC" pitchFamily="18" charset="-34"/>
                <a:cs typeface="JasmineUPC" pitchFamily="18" charset="-34"/>
              </a:rPr>
              <a:t>แนวทางการทำงานและผลงานต่อสังคม</a:t>
            </a:r>
            <a:endParaRPr lang="en-US" sz="2800" b="0" dirty="0">
              <a:latin typeface="JasmineUPC" pitchFamily="18" charset="-34"/>
              <a:cs typeface="JasmineUPC" pitchFamily="18" charset="-34"/>
            </a:endParaRPr>
          </a:p>
        </p:txBody>
      </p:sp>
      <p:sp>
        <p:nvSpPr>
          <p:cNvPr id="8" name="Oval 7"/>
          <p:cNvSpPr/>
          <p:nvPr/>
        </p:nvSpPr>
        <p:spPr>
          <a:xfrm>
            <a:off x="373610" y="1277498"/>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1</a:t>
            </a:r>
          </a:p>
        </p:txBody>
      </p:sp>
      <p:sp>
        <p:nvSpPr>
          <p:cNvPr id="11" name="Oval 10"/>
          <p:cNvSpPr/>
          <p:nvPr/>
        </p:nvSpPr>
        <p:spPr>
          <a:xfrm>
            <a:off x="373610" y="1964831"/>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2</a:t>
            </a:r>
          </a:p>
        </p:txBody>
      </p:sp>
      <p:sp>
        <p:nvSpPr>
          <p:cNvPr id="12" name="Oval 11"/>
          <p:cNvSpPr/>
          <p:nvPr/>
        </p:nvSpPr>
        <p:spPr>
          <a:xfrm>
            <a:off x="373610" y="2656201"/>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3</a:t>
            </a:r>
          </a:p>
        </p:txBody>
      </p:sp>
      <p:sp>
        <p:nvSpPr>
          <p:cNvPr id="13" name="Oval 12"/>
          <p:cNvSpPr/>
          <p:nvPr/>
        </p:nvSpPr>
        <p:spPr>
          <a:xfrm>
            <a:off x="373610" y="3343534"/>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4</a:t>
            </a:r>
          </a:p>
        </p:txBody>
      </p:sp>
      <p:sp>
        <p:nvSpPr>
          <p:cNvPr id="14" name="Oval 13"/>
          <p:cNvSpPr/>
          <p:nvPr/>
        </p:nvSpPr>
        <p:spPr>
          <a:xfrm>
            <a:off x="373610" y="4045187"/>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5</a:t>
            </a:r>
          </a:p>
        </p:txBody>
      </p:sp>
      <p:sp>
        <p:nvSpPr>
          <p:cNvPr id="15" name="Oval 14"/>
          <p:cNvSpPr/>
          <p:nvPr/>
        </p:nvSpPr>
        <p:spPr>
          <a:xfrm>
            <a:off x="373610" y="4720023"/>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6</a:t>
            </a:r>
          </a:p>
        </p:txBody>
      </p:sp>
      <p:sp>
        <p:nvSpPr>
          <p:cNvPr id="16" name="Oval 15"/>
          <p:cNvSpPr/>
          <p:nvPr/>
        </p:nvSpPr>
        <p:spPr>
          <a:xfrm>
            <a:off x="373610" y="5444023"/>
            <a:ext cx="457211" cy="463253"/>
          </a:xfrm>
          <a:prstGeom prst="ellipse">
            <a:avLst/>
          </a:prstGeom>
          <a:solidFill>
            <a:srgbClr val="FFFF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7</a:t>
            </a:r>
          </a:p>
        </p:txBody>
      </p:sp>
      <p:sp>
        <p:nvSpPr>
          <p:cNvPr id="17" name="Title 1"/>
          <p:cNvSpPr>
            <a:spLocks noGrp="1"/>
          </p:cNvSpPr>
          <p:nvPr>
            <p:ph type="title"/>
          </p:nvPr>
        </p:nvSpPr>
        <p:spPr>
          <a:xfrm>
            <a:off x="268061" y="-179853"/>
            <a:ext cx="8690400" cy="831600"/>
          </a:xfrm>
        </p:spPr>
        <p:txBody>
          <a:bodyPr/>
          <a:lstStyle/>
          <a:p>
            <a:r>
              <a:rPr lang="th-TH" sz="3200" dirty="0" err="1">
                <a:latin typeface="JasmineUPC" pitchFamily="18" charset="-34"/>
                <a:cs typeface="JasmineUPC" pitchFamily="18" charset="-34"/>
              </a:rPr>
              <a:t>พันธ</a:t>
            </a:r>
            <a:r>
              <a:rPr lang="th-TH" sz="3200" dirty="0">
                <a:latin typeface="JasmineUPC" pitchFamily="18" charset="-34"/>
                <a:cs typeface="JasmineUPC" pitchFamily="18" charset="-34"/>
              </a:rPr>
              <a:t>กิจของ"บริษัทส่วนกลาง"</a:t>
            </a:r>
            <a:endParaRPr lang="en-US" sz="3200" dirty="0">
              <a:latin typeface="JasmineUPC" pitchFamily="18" charset="-34"/>
              <a:cs typeface="JasmineUPC" pitchFamily="18" charset="-34"/>
            </a:endParaRPr>
          </a:p>
        </p:txBody>
      </p:sp>
    </p:spTree>
    <p:extLst>
      <p:ext uri="{BB962C8B-B14F-4D97-AF65-F5344CB8AC3E}">
        <p14:creationId xmlns:p14="http://schemas.microsoft.com/office/powerpoint/2010/main" val="771552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436" y="-196715"/>
            <a:ext cx="8690400" cy="831600"/>
          </a:xfrm>
        </p:spPr>
        <p:txBody>
          <a:bodyPr/>
          <a:lstStyle/>
          <a:p>
            <a:r>
              <a:rPr lang="th-TH" sz="2800" dirty="0">
                <a:latin typeface="JasmineUPC" pitchFamily="18" charset="-34"/>
                <a:cs typeface="JasmineUPC" pitchFamily="18" charset="-34"/>
              </a:rPr>
              <a:t>การดำเนินงานด้านกรอบ</a:t>
            </a:r>
            <a:r>
              <a:rPr lang="th-TH" sz="2800" dirty="0" err="1">
                <a:latin typeface="JasmineUPC" pitchFamily="18" charset="-34"/>
                <a:cs typeface="JasmineUPC" pitchFamily="18" charset="-34"/>
              </a:rPr>
              <a:t>บรรษัทภิ</a:t>
            </a:r>
            <a:r>
              <a:rPr lang="th-TH" sz="2800" dirty="0">
                <a:latin typeface="JasmineUPC" pitchFamily="18" charset="-34"/>
                <a:cs typeface="JasmineUPC" pitchFamily="18" charset="-34"/>
              </a:rPr>
              <a:t>บาล/แนวทางการทำงาน </a:t>
            </a:r>
            <a:r>
              <a:rPr lang="en-US" sz="2800" dirty="0">
                <a:latin typeface="JasmineUPC" pitchFamily="18" charset="-34"/>
                <a:cs typeface="JasmineUPC" pitchFamily="18" charset="-34"/>
              </a:rPr>
              <a:t>(1/2)</a:t>
            </a:r>
            <a:endParaRPr lang="en-US" sz="2800" dirty="0"/>
          </a:p>
        </p:txBody>
      </p:sp>
      <p:sp>
        <p:nvSpPr>
          <p:cNvPr id="3" name="Text Placeholder 2"/>
          <p:cNvSpPr>
            <a:spLocks noGrp="1"/>
          </p:cNvSpPr>
          <p:nvPr>
            <p:ph type="body" sz="quarter" idx="10"/>
          </p:nvPr>
        </p:nvSpPr>
        <p:spPr>
          <a:xfrm>
            <a:off x="457200" y="1219200"/>
            <a:ext cx="8686800" cy="4617720"/>
          </a:xfrm>
        </p:spPr>
        <p:txBody>
          <a:bodyPr/>
          <a:lstStyle/>
          <a:p>
            <a:r>
              <a:rPr lang="th-TH" sz="2000" dirty="0">
                <a:latin typeface="JasmineUPC" pitchFamily="18" charset="-34"/>
                <a:cs typeface="JasmineUPC" pitchFamily="18" charset="-34"/>
              </a:rPr>
              <a:t>จัดทำคู่มือการบริหารงานภายในเพื่อแจกจ่ายให้กรรมการบริษัทและ</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นักพัฒนาธุรกิจชุมชน</a:t>
            </a:r>
          </a:p>
          <a:p>
            <a:endParaRPr lang="th-TH" sz="2000" dirty="0">
              <a:latin typeface="JasmineUPC" pitchFamily="18" charset="-34"/>
              <a:cs typeface="JasmineUPC" pitchFamily="18" charset="-34"/>
            </a:endParaRPr>
          </a:p>
          <a:p>
            <a:r>
              <a:rPr lang="th-TH" sz="2000" dirty="0">
                <a:latin typeface="JasmineUPC" pitchFamily="18" charset="-34"/>
                <a:cs typeface="JasmineUPC" pitchFamily="18" charset="-34"/>
              </a:rPr>
              <a:t>จัดทำแนวทางการประเมินความคืบหน้าในการดำเนินงานของ</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ประชารัฐรักสามัคคีจังหวัด</a:t>
            </a:r>
          </a:p>
          <a:p>
            <a:endParaRPr lang="th-TH" sz="2000" dirty="0">
              <a:latin typeface="JasmineUPC" pitchFamily="18" charset="-34"/>
              <a:cs typeface="JasmineUPC" pitchFamily="18" charset="-34"/>
            </a:endParaRPr>
          </a:p>
          <a:p>
            <a:r>
              <a:rPr lang="th-TH" sz="2000" dirty="0">
                <a:latin typeface="JasmineUPC" pitchFamily="18" charset="-34"/>
                <a:cs typeface="JasmineUPC" pitchFamily="18" charset="-34"/>
              </a:rPr>
              <a:t>ร่วมกับ กรมพัฒนาชุมชนในการจัดสัมมนากรรมการ</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บริษัทประชารัฐรักสามัคคีจังหวัดรายภาค จำนวน </a:t>
            </a:r>
            <a:r>
              <a:rPr lang="en-US" sz="2000" dirty="0">
                <a:latin typeface="JasmineUPC" pitchFamily="18" charset="-34"/>
                <a:cs typeface="JasmineUPC" pitchFamily="18" charset="-34"/>
              </a:rPr>
              <a:t>7 </a:t>
            </a:r>
            <a:r>
              <a:rPr lang="th-TH" sz="2000" dirty="0">
                <a:latin typeface="JasmineUPC" pitchFamily="18" charset="-34"/>
                <a:cs typeface="JasmineUPC" pitchFamily="18" charset="-34"/>
              </a:rPr>
              <a:t>จุด</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เชียงใหม่ </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นครปฐม </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บุรีรัมย์ </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อุดรธานี </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พระนครศรีอยุธยา</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นครศรีธรรมราช</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ภูเก็ต</a:t>
            </a:r>
          </a:p>
          <a:p>
            <a:pPr lvl="1" fontAlgn="base">
              <a:buClr>
                <a:srgbClr val="177B57"/>
              </a:buClr>
              <a:buSzPct val="100000"/>
              <a:buFont typeface="Arial"/>
              <a:buChar char="•"/>
            </a:pPr>
            <a:endParaRPr lang="th-TH" sz="2000" dirty="0">
              <a:solidFill>
                <a:srgbClr val="000000"/>
              </a:solidFill>
              <a:latin typeface="Arial"/>
              <a:cs typeface="JasmineUPC" pitchFamily="18" charset="-34"/>
            </a:endParaRPr>
          </a:p>
          <a:p>
            <a:endParaRPr lang="en-US" sz="2000" dirty="0">
              <a:latin typeface="JasmineUPC" pitchFamily="18" charset="-34"/>
              <a:cs typeface="JasmineUPC" pitchFamily="18" charset="-34"/>
            </a:endParaRPr>
          </a:p>
        </p:txBody>
      </p:sp>
      <p:sp>
        <p:nvSpPr>
          <p:cNvPr id="4" name="Oval 3"/>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1</a:t>
            </a:r>
          </a:p>
        </p:txBody>
      </p:sp>
      <p:pic>
        <p:nvPicPr>
          <p:cNvPr id="10242" name="Picture 2"/>
          <p:cNvPicPr>
            <a:picLocks noChangeAspect="1" noChangeArrowheads="1"/>
          </p:cNvPicPr>
          <p:nvPr/>
        </p:nvPicPr>
        <p:blipFill>
          <a:blip r:embed="rId2" cstate="print"/>
          <a:srcRect l="13602" r="13841"/>
          <a:stretch>
            <a:fillRect/>
          </a:stretch>
        </p:blipFill>
        <p:spPr bwMode="auto">
          <a:xfrm>
            <a:off x="6020166" y="1013210"/>
            <a:ext cx="3381522" cy="2620252"/>
          </a:xfrm>
          <a:prstGeom prst="rect">
            <a:avLst/>
          </a:prstGeom>
          <a:noFill/>
          <a:effectLst>
            <a:outerShdw blurRad="50800" dist="38100" dir="2700000" algn="tl" rotWithShape="0">
              <a:prstClr val="black">
                <a:alpha val="40000"/>
              </a:prstClr>
            </a:outerShdw>
          </a:effectLst>
        </p:spPr>
      </p:pic>
      <p:pic>
        <p:nvPicPr>
          <p:cNvPr id="10243" name="Picture 3"/>
          <p:cNvPicPr>
            <a:picLocks noChangeAspect="1" noChangeArrowheads="1"/>
          </p:cNvPicPr>
          <p:nvPr/>
        </p:nvPicPr>
        <p:blipFill>
          <a:blip r:embed="rId3" cstate="print"/>
          <a:srcRect l="10893" r="10864"/>
          <a:stretch>
            <a:fillRect/>
          </a:stretch>
        </p:blipFill>
        <p:spPr bwMode="auto">
          <a:xfrm>
            <a:off x="6005418" y="3869430"/>
            <a:ext cx="3394867" cy="2439426"/>
          </a:xfrm>
          <a:prstGeom prst="rect">
            <a:avLst/>
          </a:prstGeom>
          <a:noFill/>
          <a:effectLst>
            <a:outerShdw blurRad="50800" dist="38100" dir="2700000" algn="tl" rotWithShape="0">
              <a:prstClr val="black">
                <a:alpha val="4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1219200"/>
            <a:ext cx="8686800" cy="4617720"/>
          </a:xfrm>
        </p:spPr>
        <p:txBody>
          <a:bodyPr/>
          <a:lstStyle/>
          <a:p>
            <a:r>
              <a:rPr lang="th-TH" sz="2000" dirty="0">
                <a:latin typeface="JasmineUPC" pitchFamily="18" charset="-34"/>
                <a:cs typeface="JasmineUPC" pitchFamily="18" charset="-34"/>
              </a:rPr>
              <a:t>จัดทำระบบออนไลน์เพื่อการรายงานผลการดำเนินงานรายเดือน </a:t>
            </a:r>
            <a:br>
              <a:rPr lang="th-TH" sz="2000" dirty="0">
                <a:latin typeface="JasmineUPC" pitchFamily="18" charset="-34"/>
                <a:cs typeface="JasmineUPC" pitchFamily="18" charset="-34"/>
              </a:rPr>
            </a:br>
            <a:r>
              <a:rPr lang="en-US" sz="2000" dirty="0">
                <a:latin typeface="JasmineUPC" pitchFamily="18" charset="-34"/>
                <a:cs typeface="JasmineUPC" pitchFamily="18" charset="-34"/>
              </a:rPr>
              <a:t>(Dashboard)</a:t>
            </a:r>
            <a:endParaRPr lang="th-TH" sz="2000" dirty="0">
              <a:latin typeface="JasmineUPC" pitchFamily="18" charset="-34"/>
              <a:cs typeface="JasmineUPC" pitchFamily="18" charset="-34"/>
            </a:endParaRPr>
          </a:p>
          <a:p>
            <a:endParaRPr lang="th-TH" sz="2000" dirty="0">
              <a:latin typeface="JasmineUPC" pitchFamily="18" charset="-34"/>
              <a:cs typeface="JasmineUPC" pitchFamily="18" charset="-34"/>
            </a:endParaRPr>
          </a:p>
          <a:p>
            <a:r>
              <a:rPr lang="th-TH" sz="2000" dirty="0">
                <a:latin typeface="JasmineUPC" pitchFamily="18" charset="-34"/>
                <a:cs typeface="JasmineUPC" pitchFamily="18" charset="-34"/>
              </a:rPr>
              <a:t>เข้าร่วมประชุมกับกรรมการประชารัฐรักสามัคคีจังหวัด/</a:t>
            </a:r>
            <a:r>
              <a:rPr lang="th-TH" sz="2000" dirty="0" err="1">
                <a:latin typeface="JasmineUPC" pitchFamily="18" charset="-34"/>
                <a:cs typeface="JasmineUPC" pitchFamily="18" charset="-34"/>
              </a:rPr>
              <a:t>คสป.</a:t>
            </a:r>
            <a:br>
              <a:rPr lang="th-TH" sz="2000" dirty="0">
                <a:latin typeface="JasmineUPC" pitchFamily="18" charset="-34"/>
                <a:cs typeface="JasmineUPC" pitchFamily="18" charset="-34"/>
              </a:rPr>
            </a:br>
            <a:r>
              <a:rPr lang="th-TH" sz="2000" dirty="0">
                <a:latin typeface="JasmineUPC" pitchFamily="18" charset="-34"/>
                <a:cs typeface="JasmineUPC" pitchFamily="18" charset="-34"/>
              </a:rPr>
              <a:t>เพื่อช่วยแก้ไขปัญหาและทำความเข้าใจร่วมกันตามคำร้องขอ</a:t>
            </a:r>
            <a:r>
              <a:rPr lang="en-US" sz="2000" dirty="0">
                <a:latin typeface="JasmineUPC" pitchFamily="18" charset="-34"/>
                <a:cs typeface="JasmineUPC" pitchFamily="18" charset="-34"/>
              </a:rPr>
              <a:t> </a:t>
            </a:r>
            <a:r>
              <a:rPr lang="th-TH" sz="2000" dirty="0">
                <a:latin typeface="JasmineUPC" pitchFamily="18" charset="-34"/>
                <a:cs typeface="JasmineUPC" pitchFamily="18" charset="-34"/>
              </a:rPr>
              <a:t>อาทิ</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เชียงใหม่</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ลำปาง</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ขอนแก่น</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นครพนม</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มุกดาหาร</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หนองบัวลำภู</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อุดรธานี</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สุพรรณบุรี</a:t>
            </a:r>
          </a:p>
          <a:p>
            <a:pPr lvl="1" fontAlgn="base">
              <a:buClr>
                <a:srgbClr val="177B57"/>
              </a:buClr>
              <a:buSzPct val="100000"/>
              <a:buFont typeface="Arial"/>
              <a:buChar char="•"/>
              <a:tabLst>
                <a:tab pos="1770063" algn="l"/>
              </a:tabLst>
            </a:pPr>
            <a:r>
              <a:rPr lang="th-TH" sz="2000" dirty="0">
                <a:solidFill>
                  <a:srgbClr val="000000"/>
                </a:solidFill>
                <a:latin typeface="JasmineUPC" pitchFamily="18" charset="-34"/>
                <a:cs typeface="JasmineUPC" pitchFamily="18" charset="-34"/>
              </a:rPr>
              <a:t>ฉะเชิงเทรา</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นราธิวาส</a:t>
            </a:r>
          </a:p>
          <a:p>
            <a:pPr lvl="1" fontAlgn="base">
              <a:buClr>
                <a:srgbClr val="177B57"/>
              </a:buClr>
              <a:buSzPct val="100000"/>
              <a:buFont typeface="Arial"/>
              <a:buChar char="•"/>
            </a:pPr>
            <a:r>
              <a:rPr lang="th-TH" sz="2000" dirty="0">
                <a:solidFill>
                  <a:srgbClr val="000000"/>
                </a:solidFill>
                <a:latin typeface="JasmineUPC" pitchFamily="18" charset="-34"/>
                <a:cs typeface="JasmineUPC" pitchFamily="18" charset="-34"/>
              </a:rPr>
              <a:t>ยะลา</a:t>
            </a:r>
          </a:p>
          <a:p>
            <a:pPr lvl="1" fontAlgn="base">
              <a:buClr>
                <a:srgbClr val="177B57"/>
              </a:buClr>
              <a:buSzPct val="100000"/>
              <a:buFont typeface="Arial"/>
              <a:buChar char="•"/>
            </a:pPr>
            <a:endParaRPr lang="th-TH" sz="2000" dirty="0">
              <a:solidFill>
                <a:srgbClr val="000000"/>
              </a:solidFill>
              <a:latin typeface="Arial"/>
              <a:cs typeface="JasmineUPC" pitchFamily="18" charset="-34"/>
            </a:endParaRPr>
          </a:p>
        </p:txBody>
      </p:sp>
      <p:sp>
        <p:nvSpPr>
          <p:cNvPr id="4" name="Oval 3"/>
          <p:cNvSpPr/>
          <p:nvPr/>
        </p:nvSpPr>
        <p:spPr>
          <a:xfrm>
            <a:off x="73752" y="52981"/>
            <a:ext cx="457211" cy="463253"/>
          </a:xfrm>
          <a:prstGeom prst="ellipse">
            <a:avLst/>
          </a:prstGeom>
          <a:solidFill>
            <a:srgbClr val="D2E0E6"/>
          </a:solidFill>
          <a:ln w="9525">
            <a:solidFill>
              <a:srgbClr val="D2E0E6"/>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r>
              <a:rPr lang="en-US" sz="2800" b="1" dirty="0">
                <a:solidFill>
                  <a:schemeClr val="tx1"/>
                </a:solidFill>
                <a:latin typeface="JasmineUPC" pitchFamily="18" charset="-34"/>
                <a:cs typeface="JasmineUPC" pitchFamily="18" charset="-34"/>
              </a:rPr>
              <a:t>1</a:t>
            </a:r>
          </a:p>
        </p:txBody>
      </p:sp>
      <p:sp>
        <p:nvSpPr>
          <p:cNvPr id="8" name="Title 1"/>
          <p:cNvSpPr txBox="1">
            <a:spLocks/>
          </p:cNvSpPr>
          <p:nvPr/>
        </p:nvSpPr>
        <p:spPr>
          <a:xfrm>
            <a:off x="560436" y="-270455"/>
            <a:ext cx="8690400" cy="831600"/>
          </a:xfrm>
          <a:prstGeom prst="rect">
            <a:avLst/>
          </a:prstGeom>
        </p:spPr>
        <p:txBody>
          <a:bodyPr vert="horz" lIns="0" tIns="45720" rIns="0" bIns="45720" rtlCol="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การดำเนินงานด้านกรอบ</a:t>
            </a:r>
            <a:r>
              <a:rPr kumimoji="0" lang="th-TH" sz="2800" b="1" i="0" u="none" strike="noStrike" kern="1200" cap="none" spc="0" normalizeH="0" baseline="0" noProof="0" dirty="0" err="1">
                <a:ln>
                  <a:noFill/>
                </a:ln>
                <a:solidFill>
                  <a:srgbClr val="0070C0"/>
                </a:solidFill>
                <a:effectLst/>
                <a:uLnTx/>
                <a:uFillTx/>
                <a:latin typeface="JasmineUPC" pitchFamily="18" charset="-34"/>
                <a:ea typeface="+mj-ea"/>
                <a:cs typeface="JasmineUPC" pitchFamily="18" charset="-34"/>
              </a:rPr>
              <a:t>บรรษัทภิ</a:t>
            </a:r>
            <a:r>
              <a:rPr kumimoji="0" lang="th-TH"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บาล/แนวทางการทำงาน </a:t>
            </a:r>
            <a:r>
              <a:rPr kumimoji="0" lang="en-US" sz="2800" b="1" i="0" u="none" strike="noStrike" kern="1200" cap="none" spc="0" normalizeH="0" baseline="0" noProof="0" dirty="0">
                <a:ln>
                  <a:noFill/>
                </a:ln>
                <a:solidFill>
                  <a:srgbClr val="0070C0"/>
                </a:solidFill>
                <a:effectLst/>
                <a:uLnTx/>
                <a:uFillTx/>
                <a:latin typeface="JasmineUPC" pitchFamily="18" charset="-34"/>
                <a:ea typeface="+mj-ea"/>
                <a:cs typeface="JasmineUPC" pitchFamily="18" charset="-34"/>
              </a:rPr>
              <a:t>(2/2)</a:t>
            </a:r>
            <a:endParaRPr kumimoji="0" lang="en-US" sz="2800" b="1" i="0" u="none" strike="noStrike" kern="1200" cap="none" spc="0" normalizeH="0" baseline="0" noProof="0" dirty="0">
              <a:ln>
                <a:noFill/>
              </a:ln>
              <a:solidFill>
                <a:srgbClr val="0070C0"/>
              </a:solidFill>
              <a:effectLst/>
              <a:uLnTx/>
              <a:uFillTx/>
              <a:latin typeface="+mj-lt"/>
              <a:ea typeface="+mj-ea"/>
              <a:cs typeface="+mj-cs"/>
            </a:endParaRPr>
          </a:p>
        </p:txBody>
      </p:sp>
      <p:pic>
        <p:nvPicPr>
          <p:cNvPr id="20481" name="Picture 1"/>
          <p:cNvPicPr>
            <a:picLocks noChangeAspect="1" noChangeArrowheads="1"/>
          </p:cNvPicPr>
          <p:nvPr/>
        </p:nvPicPr>
        <p:blipFill>
          <a:blip r:embed="rId2" cstate="print"/>
          <a:srcRect l="7935" t="10685" r="62367" b="6452"/>
          <a:stretch>
            <a:fillRect/>
          </a:stretch>
        </p:blipFill>
        <p:spPr bwMode="auto">
          <a:xfrm>
            <a:off x="6769486" y="769900"/>
            <a:ext cx="2639961" cy="4141313"/>
          </a:xfrm>
          <a:prstGeom prst="rect">
            <a:avLst/>
          </a:prstGeom>
          <a:noFill/>
          <a:effectLst>
            <a:outerShdw blurRad="50800" dist="38100" dir="2700000" algn="tl" rotWithShape="0">
              <a:prstClr val="black">
                <a:alpha val="40000"/>
              </a:prstClr>
            </a:outerShdw>
          </a:effectLst>
        </p:spPr>
      </p:pic>
      <p:pic>
        <p:nvPicPr>
          <p:cNvPr id="20482" name="Picture 2"/>
          <p:cNvPicPr>
            <a:picLocks noChangeAspect="1" noChangeArrowheads="1"/>
          </p:cNvPicPr>
          <p:nvPr/>
        </p:nvPicPr>
        <p:blipFill>
          <a:blip r:embed="rId3" cstate="print"/>
          <a:srcRect l="52085" t="19792" r="1668" b="10383"/>
          <a:stretch>
            <a:fillRect/>
          </a:stretch>
        </p:blipFill>
        <p:spPr bwMode="auto">
          <a:xfrm>
            <a:off x="2035357" y="2870976"/>
            <a:ext cx="4529343" cy="3844761"/>
          </a:xfrm>
          <a:prstGeom prst="rect">
            <a:avLst/>
          </a:prstGeom>
          <a:noFill/>
          <a:effectLst>
            <a:outerShdw blurRad="50800" dist="38100" dir="2700000" algn="tl" rotWithShape="0">
              <a:prstClr val="black">
                <a:alpha val="40000"/>
              </a:prstClr>
            </a:outerShdw>
          </a:effectLst>
        </p:spPr>
      </p:pic>
      <p:sp>
        <p:nvSpPr>
          <p:cNvPr id="9" name="Rectangle 8"/>
          <p:cNvSpPr/>
          <p:nvPr/>
        </p:nvSpPr>
        <p:spPr>
          <a:xfrm>
            <a:off x="4380264" y="5792676"/>
            <a:ext cx="2154940" cy="923061"/>
          </a:xfrm>
          <a:prstGeom prst="rect">
            <a:avLst/>
          </a:prstGeom>
          <a:solidFill>
            <a:schemeClr val="bg1"/>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lgn="ctr"/>
            <a:endParaRPr lang="en-US" sz="1400" dirty="0">
              <a:solidFill>
                <a:schemeClr val="tx1"/>
              </a:solidFill>
              <a:latin typeface="Arial" pitchFamily="34" charset="0"/>
              <a:cs typeface="Arial" pitchFamily="34" charset="0"/>
            </a:endParaRPr>
          </a:p>
        </p:txBody>
      </p:sp>
      <p:pic>
        <p:nvPicPr>
          <p:cNvPr id="20484" name="Picture 4"/>
          <p:cNvPicPr>
            <a:picLocks noChangeAspect="1" noChangeArrowheads="1"/>
          </p:cNvPicPr>
          <p:nvPr/>
        </p:nvPicPr>
        <p:blipFill>
          <a:blip r:embed="rId4" cstate="print"/>
          <a:srcRect l="52255" t="50000" r="26071" b="31352"/>
          <a:stretch>
            <a:fillRect/>
          </a:stretch>
        </p:blipFill>
        <p:spPr bwMode="auto">
          <a:xfrm>
            <a:off x="4380265" y="5786575"/>
            <a:ext cx="2184436" cy="1056677"/>
          </a:xfrm>
          <a:prstGeom prst="rect">
            <a:avLst/>
          </a:prstGeom>
          <a:noFill/>
          <a:effectLst>
            <a:outerShdw blurRad="50800" dist="38100" dir="2700000" algn="tl" rotWithShape="0">
              <a:prstClr val="black">
                <a:alpha val="40000"/>
              </a:prstClr>
            </a:outerShdw>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P_IDX" val="4"/>
  <p:tag name="THINKCELLPRESENTATIONDONOTDELETE" val="&lt;?xml version=&quot;1.0&quot; encoding=&quot;UTF-16&quot; standalone=&quot;yes&quot;?&gt;&#10;&lt;root reqver=&quot;21047&quot;&gt;&lt;version val=&quot;23266&quot;/&gt;&lt;CPresentation id=&quot;1&quot;&gt;&lt;m_precDefaultNumber&gt;&lt;m_bNumberIsYear val=&quot;1&quot;/&gt;&lt;m_chMinusSymbol&gt;-&lt;/m_chMinusSymbol&gt;&lt;m_chDecimalSymbol17909&gt;.&lt;/m_chDecimalSymbol17909&gt;&lt;m_nGroupingDigits17909 val=&quot;3&quot;/&gt;&lt;m_chGroupingSymbol17909&gt;,&lt;/m_chGroupingSymbol17909&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precDefaultPercent&gt;&lt;m_precDefaultDate&gt;&lt;m_bNumberIsYear val=&quot;0&quot;/&gt;&lt;m_strFormatTime&gt;%#m/%#d/%Y&lt;/m_strFormatTime&gt;&lt;/m_precDefaultDate&gt;&lt;m_precDefaultYear&gt;&lt;m_bNumberIsYear val=&quot;0&quot;/&gt;&lt;m_strFormatTime&gt;%Y&lt;/m_strFormatTime&gt;&lt;/m_precDefaultYear&gt;&lt;m_precDefaultQuarter&gt;&lt;m_bNumberIsYear val=&quot;0&quot;/&gt;&lt;m_strFormatTime&gt;Q%5&lt;/m_strFormatTime&gt;&lt;/m_precDefaultQuarter&gt;&lt;m_precDefaultMonth&gt;&lt;m_bNumberIsYear val=&quot;0&quot;/&gt;&lt;m_strFormatTime&gt;%1&lt;/m_strFormatTime&gt;&lt;/m_precDefaultMonth&gt;&lt;m_precDefaultWeek&gt;&lt;m_bNumberIsYear val=&quot;0&quot;/&gt;&lt;m_strFormatTime&gt;%d.&lt;/m_strFormatTime&gt;&lt;/m_precDefaultWeek&gt;&lt;m_precDefaultDay&gt;&lt;m_bNumberIsYear val=&quot;0&quot;/&gt;&lt;m_strFormatTime&gt;%#d&lt;/m_strFormatTime&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0mkQBN.Ig02DUJ_rBYZAI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Standard colors 1">
      <a:dk1>
        <a:srgbClr val="000000"/>
      </a:dk1>
      <a:lt1>
        <a:srgbClr val="FFFFFF"/>
      </a:lt1>
      <a:dk2>
        <a:srgbClr val="177B57"/>
      </a:dk2>
      <a:lt2>
        <a:srgbClr val="808080"/>
      </a:lt2>
      <a:accent1>
        <a:srgbClr val="E2E2E2"/>
      </a:accent1>
      <a:accent2>
        <a:srgbClr val="BCDEC2"/>
      </a:accent2>
      <a:accent3>
        <a:srgbClr val="B2B2B2"/>
      </a:accent3>
      <a:accent4>
        <a:srgbClr val="4D4D4D"/>
      </a:accent4>
      <a:accent5>
        <a:srgbClr val="D2E0E6"/>
      </a:accent5>
      <a:accent6>
        <a:srgbClr val="79A2B3"/>
      </a:accent6>
      <a:hlink>
        <a:srgbClr val="5BAD82"/>
      </a:hlink>
      <a:folHlink>
        <a:srgbClr val="8EC6A1"/>
      </a:folHlink>
    </a:clrScheme>
    <a:fontScheme name="Standard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effectLst/>
      </a:spPr>
      <a:bodyPr tIns="90000" bIns="90000" rtlCol="0" anchor="ctr" anchorCtr="0"/>
      <a:lstStyle>
        <a:defPPr algn="ctr">
          <a:defRPr sz="1400" dirty="0"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tIns="90000" bIns="90000" rtlCol="0">
        <a:spAutoFit/>
      </a:bodyPr>
      <a:lstStyle>
        <a:defPPr algn="ctr">
          <a:defRPr sz="1400" dirty="0"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blank.potx" id="{42FF0006-9AF0-45E1-9153-1D2D88DAF25C}" vid="{04A9CED4-306B-473E-9CA0-E82FBE6485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rca:RCAuthoringProperties xmlns:rca="urn:sharePointPublishingRcaProperties">
  <rca:Converter rca:guid="6dfdc5b4-2a28-4a06-b0c6-ad3901e3a807">
    <rca:property rca:type="InheritParentSettings">False</rca:property>
    <rca:property rca:type="SelectedPageLayout">24</rca:property>
    <rca:property rca:type="SelectedPageField">f55c4d88-1f2e-4ad9-aaa8-819af4ee7ee8</rca:property>
    <rca:property rca:type="SelectedStylesField">a932ec3f-94c1-48b1-b6dc-41aaa6eb7e54</rca:property>
    <rca:property rca:type="CreatePageWithSourceDocument">True</rca:property>
    <rca:property rca:type="AllowChangeLocationConfig">True</rca:property>
    <rca:property rca:type="ConfiguredPageLocation">http://it-network.bcg.com/SiteDirectory/Sharepoint_Platform/TeamSites09/FarmDeploy/iptest</rca:property>
    <rca:property rca:type="CreateSynchronously">False</rca:property>
    <rca:property rca:type="AllowChangeProcessingConfig">True</rca:property>
    <rca:property rca:type="ConverterSpecificSettings"/>
  </rca:Converter>
</rca:RCAuthori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9862B2F57513A547879471749A2268C3" ma:contentTypeVersion="1" ma:contentTypeDescription="Create a new document." ma:contentTypeScope="" ma:versionID="187b2ccb4db15664d5e0eaca524ea8a3">
  <xsd:schema xmlns:xsd="http://www.w3.org/2001/XMLSchema" xmlns:p="http://schemas.microsoft.com/office/2006/metadata/properties" targetNamespace="http://schemas.microsoft.com/office/2006/metadata/properties" ma:root="true" ma:fieldsID="876b2bb4dfc2b028f5344ecdeae42f3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2998C3F-E627-4301-9917-4A23BE1ADD97}">
  <ds:schemaRefs>
    <ds:schemaRef ds:uri="http://schemas.microsoft.com/office/2006/metadata/properties"/>
    <ds:schemaRef ds:uri="http://purl.org/dc/dcmitype/"/>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s>
</ds:datastoreItem>
</file>

<file path=customXml/itemProps2.xml><?xml version="1.0" encoding="utf-8"?>
<ds:datastoreItem xmlns:ds="http://schemas.openxmlformats.org/officeDocument/2006/customXml" ds:itemID="{787743A5-D78F-462B-9B8F-117003ABDC83}">
  <ds:schemaRefs>
    <ds:schemaRef ds:uri="http://schemas.microsoft.com/sharepoint/v3/contenttype/forms"/>
  </ds:schemaRefs>
</ds:datastoreItem>
</file>

<file path=customXml/itemProps3.xml><?xml version="1.0" encoding="utf-8"?>
<ds:datastoreItem xmlns:ds="http://schemas.openxmlformats.org/officeDocument/2006/customXml" ds:itemID="{9163F18E-8B5D-42D9-A10B-30BE37804A11}">
  <ds:schemaRefs>
    <ds:schemaRef ds:uri="urn:sharePointPublishingRcaProperties"/>
  </ds:schemaRefs>
</ds:datastoreItem>
</file>

<file path=customXml/itemProps4.xml><?xml version="1.0" encoding="utf-8"?>
<ds:datastoreItem xmlns:ds="http://schemas.openxmlformats.org/officeDocument/2006/customXml" ds:itemID="{03FA4C10-DD45-423B-A481-056F2AA4F5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blank</Template>
  <TotalTime>3</TotalTime>
  <Words>1278</Words>
  <Application>Microsoft Office PowerPoint</Application>
  <PresentationFormat>Custom</PresentationFormat>
  <Paragraphs>324</Paragraphs>
  <Slides>26</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3" baseType="lpstr">
      <vt:lpstr>Arial</vt:lpstr>
      <vt:lpstr>Calibri</vt:lpstr>
      <vt:lpstr>Cordia New</vt:lpstr>
      <vt:lpstr>CordiaUPC</vt:lpstr>
      <vt:lpstr>JasmineUPC</vt:lpstr>
      <vt:lpstr>Blank</vt:lpstr>
      <vt:lpstr>think-cell Slide</vt:lpstr>
      <vt:lpstr>PowerPoint Presentation</vt:lpstr>
      <vt:lpstr>หัวข้อการนำเสนอ</vt:lpstr>
      <vt:lpstr>PowerPoint Presentation</vt:lpstr>
      <vt:lpstr>PowerPoint Presentation</vt:lpstr>
      <vt:lpstr>PowerPoint Presentation</vt:lpstr>
      <vt:lpstr>PowerPoint Presentation</vt:lpstr>
      <vt:lpstr>พันธกิจของ"บริษัทส่วนกลาง"</vt:lpstr>
      <vt:lpstr>การดำเนินงานด้านกรอบบรรษัทภิบาล/แนวทางการทำงาน (1/2)</vt:lpstr>
      <vt:lpstr>PowerPoint Presentation</vt:lpstr>
      <vt:lpstr>PowerPoint Presentation</vt:lpstr>
      <vt:lpstr>PowerPoint Presentation</vt:lpstr>
      <vt:lpstr>     การดำเนินงานเชื่อมโยงตลาด (1/5)</vt:lpstr>
      <vt:lpstr>PowerPoint Presentation</vt:lpstr>
      <vt:lpstr>PowerPoint Presentation</vt:lpstr>
      <vt:lpstr>PowerPoint Presentation</vt:lpstr>
      <vt:lpstr>    การดำเนินงานเชื่อมโยงตลาด (4/5)</vt:lpstr>
      <vt:lpstr>    การดำเนินงานเชื่อมโยงตลาด (5/5)</vt:lpstr>
      <vt:lpstr>PowerPoint Presentation</vt:lpstr>
      <vt:lpstr>PowerPoint Presentation</vt:lpstr>
      <vt:lpstr>PowerPoint Presentation</vt:lpstr>
      <vt:lpstr>PowerPoint Presentation</vt:lpstr>
      <vt:lpstr>หัวข้อการนำเสนอ</vt:lpstr>
      <vt:lpstr>พันธกิจของ"บริษัทส่วนกลาง"</vt:lpstr>
      <vt:lpstr>PowerPoint Presentation</vt:lpstr>
      <vt:lpstr>หัวข้อการนำเสนอ</vt:lpstr>
      <vt:lpstr>ร่างแผนงานของ"บริษัทส่วนกลาง" ใน 12 เดือนข้างหน้า</vt:lpstr>
    </vt:vector>
  </TitlesOfParts>
  <Company>The Boston Consulting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Thanachanan Tongjai</dc:creator>
  <cp:lastModifiedBy>Kittipich Musica</cp:lastModifiedBy>
  <cp:revision>405</cp:revision>
  <dcterms:created xsi:type="dcterms:W3CDTF">2016-05-12T21:34:12Z</dcterms:created>
  <dcterms:modified xsi:type="dcterms:W3CDTF">2017-08-30T01:54:26Z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20100310</vt:lpwstr>
  </property>
  <property fmtid="{D5CDD505-2E9C-101B-9397-08002B2CF9AE}" pid="3" name="Format Name">
    <vt:lpwstr>BCG Format</vt:lpwstr>
  </property>
  <property fmtid="{D5CDD505-2E9C-101B-9397-08002B2CF9AE}" pid="4" name="Template Name">
    <vt:lpwstr>Letter</vt:lpwstr>
  </property>
  <property fmtid="{D5CDD505-2E9C-101B-9397-08002B2CF9AE}" pid="5" name="_NewReviewCycle">
    <vt:lpwstr/>
  </property>
</Properties>
</file>