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handoutMasterIdLst>
    <p:handoutMasterId r:id="rId17"/>
  </p:handoutMasterIdLst>
  <p:sldIdLst>
    <p:sldId id="259" r:id="rId2"/>
    <p:sldId id="256" r:id="rId3"/>
    <p:sldId id="258" r:id="rId4"/>
    <p:sldId id="260" r:id="rId5"/>
    <p:sldId id="261" r:id="rId6"/>
    <p:sldId id="272" r:id="rId7"/>
    <p:sldId id="262" r:id="rId8"/>
    <p:sldId id="263" r:id="rId9"/>
    <p:sldId id="264" r:id="rId10"/>
    <p:sldId id="265" r:id="rId11"/>
    <p:sldId id="274" r:id="rId12"/>
    <p:sldId id="275" r:id="rId13"/>
    <p:sldId id="276" r:id="rId14"/>
    <p:sldId id="257" r:id="rId15"/>
  </p:sldIdLst>
  <p:sldSz cx="9906000" cy="6858000" type="A4"/>
  <p:notesSz cx="6889750" cy="100218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874"/>
  <p:clrMru>
    <a:srgbClr val="FFB3D9"/>
    <a:srgbClr val="6600CC"/>
    <a:srgbClr val="008000"/>
    <a:srgbClr val="FF8FC7"/>
    <a:srgbClr val="FF6600"/>
    <a:srgbClr val="009FC4"/>
    <a:srgbClr val="00CCFF"/>
    <a:srgbClr val="E60073"/>
    <a:srgbClr val="BC0000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34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32589AA1-EAD2-4A73-8C85-816EB9612784}" type="datetimeFigureOut">
              <a:rPr lang="th-TH" smtClean="0"/>
              <a:pPr/>
              <a:t>19/10/61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4A7564C1-7D6E-4701-8730-AB7689AF1E8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7390232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2C61C-1A4B-4122-8869-0B33533C42A2}" type="datetimeFigureOut">
              <a:rPr lang="th-TH" smtClean="0"/>
              <a:pPr/>
              <a:t>19/10/61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50888"/>
            <a:ext cx="5429250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5" y="4760913"/>
            <a:ext cx="5511800" cy="4510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6DCBB-CE53-460C-A6EA-002985392A4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6DCBB-CE53-460C-A6EA-002985392A49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969B-2E4A-4123-A893-CBD47DF149C3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797791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A28B-57AE-40CE-9E13-62FDE5DF670F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988803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5A948-7856-4A53-89A4-563A3EDBAD1C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678011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A78A-5652-4E4C-9A96-8F70994F7E84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102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AF729-C6AC-41D1-B870-A8CDEA095DEB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506531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1C395-7283-40A6-8E85-6C667942BF76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957165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05C5-B837-496C-B959-6E99373331DC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44841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A1594-5501-4367-B3B5-9C519A6F649A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829713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481FE-595B-47DC-9A65-A873F12778BA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381826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78BCB-1925-4071-80DB-1A45065B2D91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033387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D0213-263B-4AE9-96C9-5244287FA387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26767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69968-3D6F-4BAD-ADFE-595B8CB2E962}" type="datetime1">
              <a:rPr lang="th-TH" smtClean="0"/>
              <a:pPr/>
              <a:t>19/10/61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8DFBF-60B2-47BE-90C8-A985CFAF6D8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5053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805" y="169816"/>
            <a:ext cx="1008218" cy="10217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7430" y="1150710"/>
            <a:ext cx="932001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สมุด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บันทึกครัวเรือน</a:t>
            </a:r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สัมมาชีพชุมชน</a:t>
            </a:r>
          </a:p>
          <a:p>
            <a:pPr algn="ctr"/>
            <a:r>
              <a:rPr lang="th-TH" sz="3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โครงการสร้างสัมมาชีพชุมชน ตามหลักปรัชญาของเศรษฐกิจพอเพียง</a:t>
            </a:r>
          </a:p>
          <a:p>
            <a:pPr algn="ctr"/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กิจกรรม </a:t>
            </a:r>
            <a: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: 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สร้าง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สัมมาชีพชุมชนในระดับหมู่บ้าน</a:t>
            </a:r>
          </a:p>
          <a:p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ชื่อ – สกุล.........................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......................................................(</a:t>
            </a:r>
            <a:r>
              <a:rPr lang="th-TH" sz="2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ครัวเรือนที่เข้าร่วม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โครงการฯ)</a:t>
            </a:r>
            <a:endParaRPr lang="th-TH" sz="2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ชื่อหมู่บ้าน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..............................................</a:t>
            </a:r>
            <a:r>
              <a:rPr lang="th-TH" sz="2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บ้านเลขที่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</a:t>
            </a:r>
            <a:r>
              <a:rPr lang="th-TH" sz="2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หมู่ที่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 ตำบล.................................</a:t>
            </a:r>
            <a:endParaRPr lang="th-TH" sz="2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sz="2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อ............................................................. จัง</a:t>
            </a:r>
            <a:r>
              <a:rPr lang="th-TH" sz="2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หวัด.........</a:t>
            </a:r>
            <a:r>
              <a:rPr lang="th-TH" sz="2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...................................................</a:t>
            </a:r>
          </a:p>
          <a:p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                                                                โดย 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กรมการพัฒนาชุมชน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1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169817" y="104502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44406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00259" y="324733"/>
            <a:ext cx="8568744" cy="674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8. ภาคีการพัฒนา/หน่วยงาน/องค์กร ที่ให้การสนับสนุนพัฒนาต่อยอดเพิ่มเติม </a:t>
            </a:r>
            <a:endParaRPr lang="th-TH" sz="2600" dirty="0" smtClean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171450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(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งบประมาณ /องค์ความรู้ /อุปกรณ์ต่าง ๆ )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หน่วยงาน (ระบุ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)............................................. สิ่งที่สนับสนุน......................................................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หน่วยงาน (ระบุ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)............................................. สิ่งที่สนับสนุน......................................................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หน่วยงาน (ระบุ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)............................................. สิ่งที่สนับสนุน......................................................</a:t>
            </a:r>
            <a:endParaRPr lang="th-TH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หน่วยงาน (ระบุ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)............................................. สิ่งที่สนับสนุน......................................................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202882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9. ครัวเรือนสัมมาชีพ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ชุมชน      ไม่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เป็นสมาชิกลุ่มอาชีพ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เป็น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สมาชิกลุ่ม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อาชีพ</a:t>
            </a:r>
            <a:r>
              <a:rPr lang="en-US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………………….   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ทำการกลุ่ม เลขที่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หมู่ที่</a:t>
            </a:r>
            <a:r>
              <a:rPr lang="en-US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…………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ตำบล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อำเภอ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จัง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หวัด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.............................วัน 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เดือน ปี ที่จัดตั้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ง..........................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จำนวนสมาชิ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คน 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ทุนจัดตั้ง (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ถ้ามี).....................................................................................................................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ประธานกลุ่มชื่อ (นาย/นาง/นางสาว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นามสกุล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อายุ..............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202882">
              <a:lnSpc>
                <a:spcPct val="115000"/>
              </a:lnSpc>
            </a:pP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10.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สิ่งที่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ครัวเรือนต้องการเพิ่มเติ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ม.................................................................................................</a:t>
            </a:r>
          </a:p>
          <a:p>
            <a:pPr marL="202882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...................................................................................................................................................</a:t>
            </a:r>
          </a:p>
          <a:p>
            <a:pPr marL="202882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...................................................................................................................................................</a:t>
            </a:r>
            <a:r>
              <a:rPr lang="en-US" sz="1200" dirty="0">
                <a:latin typeface="TH SarabunIT๙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824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202882">
              <a:lnSpc>
                <a:spcPct val="115000"/>
              </a:lnSpc>
            </a:pPr>
            <a:r>
              <a:rPr lang="en-US" sz="1200" dirty="0">
                <a:latin typeface="TH SarabunIT๙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824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3" name="Oval 2"/>
          <p:cNvSpPr/>
          <p:nvPr/>
        </p:nvSpPr>
        <p:spPr>
          <a:xfrm>
            <a:off x="3747752" y="3187520"/>
            <a:ext cx="206062" cy="21894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Oval 3"/>
          <p:cNvSpPr/>
          <p:nvPr/>
        </p:nvSpPr>
        <p:spPr>
          <a:xfrm>
            <a:off x="6128196" y="3190740"/>
            <a:ext cx="206062" cy="21894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9196251" y="248194"/>
            <a:ext cx="535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10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517397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84989" y="3556312"/>
            <a:ext cx="138564" cy="392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2101"/>
          </a:p>
        </p:txBody>
      </p:sp>
      <p:sp>
        <p:nvSpPr>
          <p:cNvPr id="3" name="AutoShape 1"/>
          <p:cNvSpPr>
            <a:spLocks noChangeArrowheads="1"/>
          </p:cNvSpPr>
          <p:nvPr/>
        </p:nvSpPr>
        <p:spPr bwMode="auto">
          <a:xfrm>
            <a:off x="1802674" y="346518"/>
            <a:ext cx="6962503" cy="6558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ส่วนที่ 3 </a:t>
            </a:r>
            <a:r>
              <a:rPr lang="th-TH" alt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รายได้-รายจ่าย จาก</a:t>
            </a:r>
            <a:r>
              <a:rPr lang="th-TH" alt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</a:t>
            </a:r>
            <a:r>
              <a:rPr lang="th-TH" alt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ประกอบสัมมาชีพชุมชน</a:t>
            </a:r>
            <a:endParaRPr lang="th-TH" altLang="th-TH" sz="2600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6251" y="248194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11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1763487" y="1985555"/>
          <a:ext cx="7014754" cy="38450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2331"/>
                <a:gridCol w="2233748"/>
                <a:gridCol w="2143991"/>
                <a:gridCol w="1944684"/>
              </a:tblGrid>
              <a:tr h="270106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ที่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รายได้ (บาท) /เดือน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รายจ่าย (บาท) /เดือน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มกราคม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กุมภาพันธ์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มีนาคม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เมษายน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พฤษภาคม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มิถุนายน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กรกฎาคม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สิงหาคม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กันยายน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ตุลาคม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พฤศจิกายน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ธันวาคม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 gridSpan="2"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 rot="10800000" flipV="1">
            <a:off x="1658982" y="933004"/>
            <a:ext cx="7145383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th-TH" sz="800" dirty="0"/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1. รายได้-รายจ่าย ของครัวเรือนสัมมาชีพ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จากการ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นำความรู้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ที่ได้จากการฝึก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อาชีพไป</a:t>
            </a:r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ประกอบเป็นอาชีพ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ในปี 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2562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	</a:t>
            </a:r>
            <a:endParaRPr lang="en-US" altLang="th-TH" sz="200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 rot="10800000" flipV="1">
            <a:off x="1339193" y="5946490"/>
            <a:ext cx="8222816" cy="5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th-TH" sz="800" dirty="0"/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ใน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รอบ 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12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เดือน ครัวเรือนมีรายได้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สุทธิ  (รายได้รวม - รายจ่ายรวม)......................................บาท  </a:t>
            </a:r>
            <a:endParaRPr lang="en-US" altLang="th-TH" sz="2000" dirty="0"/>
          </a:p>
        </p:txBody>
      </p:sp>
    </p:spTree>
    <p:extLst>
      <p:ext uri="{BB962C8B-B14F-4D97-AF65-F5344CB8AC3E}">
        <p14:creationId xmlns="" xmlns:p14="http://schemas.microsoft.com/office/powerpoint/2010/main" val="3273005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84989" y="3556312"/>
            <a:ext cx="138564" cy="392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2101"/>
          </a:p>
        </p:txBody>
      </p:sp>
      <p:sp>
        <p:nvSpPr>
          <p:cNvPr id="3" name="AutoShape 1"/>
          <p:cNvSpPr>
            <a:spLocks noChangeArrowheads="1"/>
          </p:cNvSpPr>
          <p:nvPr/>
        </p:nvSpPr>
        <p:spPr bwMode="auto">
          <a:xfrm>
            <a:off x="1763487" y="268141"/>
            <a:ext cx="7014754" cy="6558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ส่วนที่ 3 </a:t>
            </a:r>
            <a:r>
              <a:rPr lang="th-TH" alt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รายได้-รายจ่าย จาก</a:t>
            </a:r>
            <a:r>
              <a:rPr lang="th-TH" alt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</a:t>
            </a:r>
            <a:r>
              <a:rPr lang="th-TH" alt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ประกอบสัมมาชีพชุมชน</a:t>
            </a:r>
            <a:endParaRPr lang="th-TH" altLang="th-TH" sz="2600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6251" y="248194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12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1737362" y="1985557"/>
          <a:ext cx="7014754" cy="38450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2331"/>
                <a:gridCol w="2233748"/>
                <a:gridCol w="2143991"/>
                <a:gridCol w="1944684"/>
              </a:tblGrid>
              <a:tr h="270106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ที่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รายได้ (บาท) /เดือน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รายจ่าย (บาท) /เดือน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มกราคม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กุมภาพันธ์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มีนาคม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เมษายน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พฤษภาคม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มิถุนายน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กรกฎาคม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สิงหาคม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กันยายน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ตุลาคม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พฤศจิกายน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ธันวาคม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 gridSpan="2"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 rot="10800000" flipV="1">
            <a:off x="1658982" y="933004"/>
            <a:ext cx="7145383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th-TH" sz="800" dirty="0"/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2. รายได้-รายจ่าย ของครัวเรือนสัมมาชีพ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จากการ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นำความรู้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ที่ได้จากการฝึก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อาชีพไป</a:t>
            </a:r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ประกอบเป็นอาชีพ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ในปี 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2563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	</a:t>
            </a:r>
            <a:endParaRPr lang="en-US" altLang="th-TH" sz="200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 rot="10800000" flipV="1">
            <a:off x="1339193" y="5946490"/>
            <a:ext cx="8222816" cy="5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th-TH" sz="800" dirty="0"/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ใน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รอบ 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12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เดือน ครัวเรือนมีรายได้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สุทธิ  (รายได้รวม - รายจ่ายรวม)......................................บาท  </a:t>
            </a:r>
            <a:endParaRPr lang="en-US" altLang="th-TH" sz="2000" dirty="0"/>
          </a:p>
        </p:txBody>
      </p:sp>
    </p:spTree>
    <p:extLst>
      <p:ext uri="{BB962C8B-B14F-4D97-AF65-F5344CB8AC3E}">
        <p14:creationId xmlns="" xmlns:p14="http://schemas.microsoft.com/office/powerpoint/2010/main" val="3273005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84989" y="3556312"/>
            <a:ext cx="138564" cy="392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2101"/>
          </a:p>
        </p:txBody>
      </p:sp>
      <p:sp>
        <p:nvSpPr>
          <p:cNvPr id="3" name="AutoShape 1"/>
          <p:cNvSpPr>
            <a:spLocks noChangeArrowheads="1"/>
          </p:cNvSpPr>
          <p:nvPr/>
        </p:nvSpPr>
        <p:spPr bwMode="auto">
          <a:xfrm>
            <a:off x="1776549" y="307327"/>
            <a:ext cx="6975565" cy="6558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ส่วนที่ 3 </a:t>
            </a:r>
            <a:r>
              <a:rPr lang="th-TH" alt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รายได้-รายจ่าย จาก</a:t>
            </a:r>
            <a:r>
              <a:rPr lang="th-TH" alt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</a:t>
            </a:r>
            <a:r>
              <a:rPr lang="th-TH" alt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ประกอบสัมมาชีพชุมชน</a:t>
            </a:r>
            <a:endParaRPr lang="th-TH" altLang="th-TH" sz="2600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6251" y="248194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13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1685110" y="1972493"/>
          <a:ext cx="7014754" cy="38450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2331"/>
                <a:gridCol w="2233748"/>
                <a:gridCol w="2143991"/>
                <a:gridCol w="1944684"/>
              </a:tblGrid>
              <a:tr h="270106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ที่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รายได้ (บาท) /เดือน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รายจ่าย (บาท) /เดือน</a:t>
                      </a:r>
                      <a:endParaRPr lang="th-TH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b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มกราคม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กุมภาพันธ์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มีนาคม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เมษายน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พฤษภาคม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มิถุนายน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กรกฎาคม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สิงหาคม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กันยายน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10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ตุลาคม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พฤศจิกายน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ธันวาคม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274997">
                <a:tc gridSpan="2"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50000"/>
                        </a:lnSpc>
                      </a:pP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 rot="10800000" flipV="1">
            <a:off x="1658982" y="933004"/>
            <a:ext cx="7145383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th-TH" sz="800" dirty="0"/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3. รายได้-รายจ่าย ของครัวเรือนสัมมาชีพ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จากการ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นำความรู้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ที่ได้จากการฝึก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อาชีพไป</a:t>
            </a:r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ประกอบเป็นอาชีพ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ในปี 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2564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	</a:t>
            </a:r>
            <a:endParaRPr lang="en-US" altLang="th-TH" sz="200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 rot="10800000" flipV="1">
            <a:off x="1339193" y="5946490"/>
            <a:ext cx="8222816" cy="5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th-TH" sz="800" dirty="0"/>
          </a:p>
          <a:p>
            <a:pPr marL="514350" indent="-514350"/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ใน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รอบ 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12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เดือน ครัวเรือนมีรายได้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สุทธิ  (รายได้รวม - รายจ่ายรวม)......................................บาท  </a:t>
            </a:r>
            <a:endParaRPr lang="en-US" altLang="th-TH" sz="2000" dirty="0"/>
          </a:p>
        </p:txBody>
      </p:sp>
    </p:spTree>
    <p:extLst>
      <p:ext uri="{BB962C8B-B14F-4D97-AF65-F5344CB8AC3E}">
        <p14:creationId xmlns="" xmlns:p14="http://schemas.microsoft.com/office/powerpoint/2010/main" val="3273005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วงรี 14"/>
          <p:cNvSpPr>
            <a:spLocks noChangeAspect="1"/>
          </p:cNvSpPr>
          <p:nvPr/>
        </p:nvSpPr>
        <p:spPr>
          <a:xfrm>
            <a:off x="4174625" y="384763"/>
            <a:ext cx="2304760" cy="2206800"/>
          </a:xfrm>
          <a:prstGeom prst="ellipse">
            <a:avLst/>
          </a:prstGeom>
          <a:solidFill>
            <a:srgbClr val="F4AD7C"/>
          </a:solidFill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วงรี 13"/>
          <p:cNvSpPr>
            <a:spLocks noChangeAspect="1"/>
          </p:cNvSpPr>
          <p:nvPr/>
        </p:nvSpPr>
        <p:spPr>
          <a:xfrm>
            <a:off x="2181499" y="4091575"/>
            <a:ext cx="2304760" cy="2206800"/>
          </a:xfrm>
          <a:prstGeom prst="ellipse">
            <a:avLst/>
          </a:prstGeom>
          <a:solidFill>
            <a:srgbClr val="9ECB7F"/>
          </a:solidFill>
          <a:ln w="571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วงรี 12"/>
          <p:cNvSpPr>
            <a:spLocks noChangeAspect="1"/>
          </p:cNvSpPr>
          <p:nvPr/>
        </p:nvSpPr>
        <p:spPr>
          <a:xfrm>
            <a:off x="6209846" y="4075609"/>
            <a:ext cx="2303666" cy="2207623"/>
          </a:xfrm>
          <a:prstGeom prst="ellipse">
            <a:avLst/>
          </a:prstGeom>
          <a:solidFill>
            <a:srgbClr val="8FBAE1"/>
          </a:solidFill>
          <a:ln w="571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4317" y="365034"/>
            <a:ext cx="3344091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Aft>
                <a:spcPts val="750"/>
              </a:spcAft>
            </a:pPr>
            <a:r>
              <a:rPr lang="th-TH" sz="5400" b="1" dirty="0" smtClean="0">
                <a:solidFill>
                  <a:srgbClr val="0033CC"/>
                </a:solidFill>
                <a:latin typeface="TH Niramit AS" pitchFamily="2" charset="-34"/>
                <a:ea typeface="Calibri" panose="020F0502020204030204" pitchFamily="34" charset="0"/>
                <a:cs typeface="TH Niramit AS" pitchFamily="2" charset="-34"/>
              </a:rPr>
              <a:t>สัมมาชีพชุมชน   </a:t>
            </a:r>
          </a:p>
          <a:p>
            <a:pPr>
              <a:spcAft>
                <a:spcPts val="750"/>
              </a:spcAft>
            </a:pPr>
            <a:r>
              <a:rPr lang="th-TH" sz="5400" b="1" dirty="0" smtClean="0">
                <a:solidFill>
                  <a:srgbClr val="0033CC"/>
                </a:solidFill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</a:t>
            </a:r>
            <a:r>
              <a:rPr lang="th-TH" sz="5400" b="1" dirty="0" smtClean="0">
                <a:solidFill>
                  <a:srgbClr val="0033CC"/>
                </a:solidFill>
                <a:latin typeface="TH Niramit AS" pitchFamily="2" charset="-34"/>
                <a:ea typeface="Calibri" panose="020F0502020204030204" pitchFamily="34" charset="0"/>
                <a:cs typeface="TH Niramit AS" pitchFamily="2" charset="-34"/>
              </a:rPr>
              <a:t>คืออะไร</a:t>
            </a:r>
            <a:r>
              <a:rPr lang="en-US" sz="5400" b="1" dirty="0" smtClean="0">
                <a:solidFill>
                  <a:srgbClr val="0033CC"/>
                </a:solidFill>
                <a:latin typeface="TH Niramit AS" pitchFamily="2" charset="-34"/>
                <a:ea typeface="Calibri" panose="020F0502020204030204" pitchFamily="34" charset="0"/>
                <a:cs typeface="TH Niramit AS" pitchFamily="2" charset="-34"/>
              </a:rPr>
              <a:t> </a:t>
            </a:r>
            <a:r>
              <a:rPr lang="en-US" sz="6600" b="1" dirty="0" smtClean="0">
                <a:solidFill>
                  <a:srgbClr val="0033CC"/>
                </a:solidFill>
                <a:latin typeface="TH Niramit AS" pitchFamily="2" charset="-34"/>
                <a:ea typeface="Calibri" panose="020F0502020204030204" pitchFamily="34" charset="0"/>
                <a:cs typeface="TH Niramit AS" pitchFamily="2" charset="-34"/>
              </a:rPr>
              <a:t>?</a:t>
            </a:r>
            <a:endParaRPr lang="en-US" sz="5400" b="1" dirty="0">
              <a:solidFill>
                <a:srgbClr val="0033CC"/>
              </a:solidFill>
              <a:latin typeface="TH Niramit AS" pitchFamily="2" charset="-34"/>
              <a:ea typeface="Calibri" panose="020F0502020204030204" pitchFamily="34" charset="0"/>
              <a:cs typeface="TH Niramit AS" pitchFamily="2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04810" y="130627"/>
            <a:ext cx="709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14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" name="กลุ่ม 5"/>
          <p:cNvGrpSpPr/>
          <p:nvPr/>
        </p:nvGrpSpPr>
        <p:grpSpPr>
          <a:xfrm>
            <a:off x="2329433" y="506683"/>
            <a:ext cx="6050227" cy="5649912"/>
            <a:chOff x="1989800" y="611188"/>
            <a:chExt cx="6050227" cy="5649912"/>
          </a:xfrm>
        </p:grpSpPr>
        <p:sp>
          <p:nvSpPr>
            <p:cNvPr id="7" name="สามเหลี่ยมหน้าจั่ว 6"/>
            <p:cNvSpPr/>
            <p:nvPr/>
          </p:nvSpPr>
          <p:spPr>
            <a:xfrm>
              <a:off x="3394869" y="1295401"/>
              <a:ext cx="3178175" cy="3311525"/>
            </a:xfrm>
            <a:prstGeom prst="triangle">
              <a:avLst/>
            </a:prstGeom>
            <a:solidFill>
              <a:srgbClr val="F4EE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endParaRPr lang="th-TH" dirty="0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3394722" y="4715264"/>
              <a:ext cx="3178782" cy="692760"/>
            </a:xfrm>
            <a:prstGeom prst="rect">
              <a:avLst/>
            </a:prstGeom>
            <a:solidFill>
              <a:srgbClr val="DA0058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3200" b="1" dirty="0">
                  <a:solidFill>
                    <a:schemeClr val="bg1"/>
                  </a:solidFill>
                  <a:latin typeface="TH SarabunIT๙" pitchFamily="34" charset="-34"/>
                  <a:cs typeface="TH SarabunIT๙" pitchFamily="34" charset="-34"/>
                </a:rPr>
                <a:t>สัมมาชีพชุมชน</a:t>
              </a:r>
            </a:p>
          </p:txBody>
        </p:sp>
        <p:sp>
          <p:nvSpPr>
            <p:cNvPr id="9" name="วงรี 8"/>
            <p:cNvSpPr/>
            <p:nvPr/>
          </p:nvSpPr>
          <p:spPr>
            <a:xfrm>
              <a:off x="3983038" y="611188"/>
              <a:ext cx="2029354" cy="1943100"/>
            </a:xfrm>
            <a:prstGeom prst="ellipse">
              <a:avLst/>
            </a:prstGeom>
            <a:ln w="57150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b="1" dirty="0" smtClean="0">
                  <a:latin typeface="TH SarabunIT๙" pitchFamily="34" charset="-34"/>
                  <a:cs typeface="TH SarabunIT๙" pitchFamily="34" charset="-34"/>
                </a:rPr>
                <a:t>ไม่</a:t>
              </a:r>
            </a:p>
            <a:p>
              <a:pPr algn="ctr">
                <a:defRPr/>
              </a:pPr>
              <a:r>
                <a:rPr lang="th-TH" b="1" dirty="0" smtClean="0">
                  <a:latin typeface="TH SarabunIT๙" pitchFamily="34" charset="-34"/>
                  <a:cs typeface="TH SarabunIT๙" pitchFamily="34" charset="-34"/>
                </a:rPr>
                <a:t>เบียดเบียน</a:t>
              </a:r>
              <a:r>
                <a:rPr lang="th-TH" b="1" dirty="0">
                  <a:latin typeface="TH SarabunIT๙" pitchFamily="34" charset="-34"/>
                  <a:cs typeface="TH SarabunIT๙" pitchFamily="34" charset="-34"/>
                </a:rPr>
                <a:t>ตนเอง</a:t>
              </a:r>
            </a:p>
          </p:txBody>
        </p:sp>
        <p:sp>
          <p:nvSpPr>
            <p:cNvPr id="11" name="วงรี 10"/>
            <p:cNvSpPr/>
            <p:nvPr/>
          </p:nvSpPr>
          <p:spPr>
            <a:xfrm>
              <a:off x="1989800" y="4318000"/>
              <a:ext cx="2029354" cy="1943100"/>
            </a:xfrm>
            <a:prstGeom prst="ellipse">
              <a:avLst/>
            </a:prstGeom>
            <a:solidFill>
              <a:srgbClr val="60943C"/>
            </a:solidFill>
            <a:ln w="57150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b="1" dirty="0">
                  <a:latin typeface="TH SarabunIT๙" pitchFamily="34" charset="-34"/>
                  <a:cs typeface="TH SarabunIT๙" pitchFamily="34" charset="-34"/>
                </a:rPr>
                <a:t>ไม่เบียดเบียนสิ่งแวดล้อม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31923" y="2799895"/>
              <a:ext cx="2104802" cy="15696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solidFill>
                    <a:sysClr val="windowText" lastClr="000000"/>
                  </a:solidFill>
                  <a:latin typeface="TH SarabunIT๙" pitchFamily="34" charset="-34"/>
                  <a:cs typeface="TH SarabunIT๙" pitchFamily="34" charset="-34"/>
                </a:rPr>
                <a:t>คำนึงถึง</a:t>
              </a:r>
            </a:p>
            <a:p>
              <a:pPr algn="ctr">
                <a:defRPr/>
              </a:pPr>
              <a:r>
                <a:rPr lang="th-TH" sz="3200" b="1" dirty="0">
                  <a:solidFill>
                    <a:sysClr val="windowText" lastClr="000000"/>
                  </a:solidFill>
                  <a:latin typeface="TH SarabunIT๙" pitchFamily="34" charset="-34"/>
                  <a:cs typeface="TH SarabunIT๙" pitchFamily="34" charset="-34"/>
                </a:rPr>
                <a:t>ความเป็นธรรมทางสังคม</a:t>
              </a:r>
            </a:p>
          </p:txBody>
        </p:sp>
        <p:sp>
          <p:nvSpPr>
            <p:cNvPr id="10" name="วงรี 9"/>
            <p:cNvSpPr/>
            <p:nvPr/>
          </p:nvSpPr>
          <p:spPr>
            <a:xfrm>
              <a:off x="6012392" y="4318000"/>
              <a:ext cx="2027635" cy="1943100"/>
            </a:xfrm>
            <a:prstGeom prst="ellipse">
              <a:avLst/>
            </a:prstGeom>
            <a:solidFill>
              <a:srgbClr val="3584CB"/>
            </a:solidFill>
            <a:ln w="57150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b="1" dirty="0">
                  <a:latin typeface="TH SarabunIT๙" pitchFamily="34" charset="-34"/>
                  <a:cs typeface="TH SarabunIT๙" pitchFamily="34" charset="-34"/>
                </a:rPr>
                <a:t>ไม่เบียดเบียนผู้อื่น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265644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9600" y="206614"/>
            <a:ext cx="8746901" cy="3080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โครงการสร้างสัมมาชีพชุมชน ตามหลักปรัชญาของเศรษฐกิจพอเพียง</a:t>
            </a:r>
            <a:endParaRPr lang="en-US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algn="ctr">
              <a:lnSpc>
                <a:spcPts val="3000"/>
              </a:lnSpc>
            </a:pPr>
            <a:r>
              <a:rPr lang="th-TH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ประจำปีงบประมาณ พ.ศ. </a:t>
            </a:r>
            <a:r>
              <a:rPr lang="th-TH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2562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ts val="2800"/>
              </a:lnSpc>
              <a:spcBef>
                <a:spcPts val="451"/>
              </a:spcBef>
            </a:pPr>
            <a:r>
              <a:rPr 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ปรัชญาของเศรษฐกิจพอเพียง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เป็นปรัชญาชี้ถึงแนวทางการดำรงชีวิตและปฏิบัติตนของประชาชนในทุกระดับ ตั้งแต่ระดับครอบครัว ระดับชุมชน จนถึงระดับรัฐ ทั้งในการพัฒนาและบริหาร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ประเทศ ให้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ดำเนินไปในทางสายกลาง ความซื่อสัตย์สุจริต และให้มีความรอบรู้ที่เหมาะสม ดำเนินชีวิตด้วยความอดทน ความเพียร มีสติปัญญาและความรอบคอบ เพื่อให้สมดุลและพร้อมต่อการรองรับการเปลี่ยนแปลงอย่างรวดเร็ว และกว้างขว้างทั้งด้านวัตถุ สังคม สิ่งแวดล้อม และวัฒนธรรมจากโลกภายนอก ปรัชญาของเศรษฐกิจพอเพียง ประกอบด้วย ๓ ห่วง ๒ เงื่อนไข 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2377" y="156753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2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" name="รูปภาพ 5" descr="999999999999999999.jpg"/>
          <p:cNvPicPr>
            <a:picLocks noChangeAspect="1"/>
          </p:cNvPicPr>
          <p:nvPr/>
        </p:nvPicPr>
        <p:blipFill>
          <a:blip r:embed="rId2"/>
          <a:srcRect l="10945" t="10857" r="12835" b="20000"/>
          <a:stretch>
            <a:fillRect/>
          </a:stretch>
        </p:blipFill>
        <p:spPr>
          <a:xfrm>
            <a:off x="2364378" y="3284675"/>
            <a:ext cx="5303520" cy="33307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421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0007" y="1828802"/>
            <a:ext cx="8529124" cy="2392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675318" algn="l"/>
              </a:tabLst>
            </a:pPr>
            <a:r>
              <a:rPr 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                       องค์ประกอบ</a:t>
            </a:r>
            <a:r>
              <a:rPr 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ของสมุด</a:t>
            </a:r>
            <a:r>
              <a:rPr lang="th-TH" sz="2600" b="1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บันทึกครัวเรือน</a:t>
            </a:r>
            <a:r>
              <a:rPr 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สัมมาชีพชุมชน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15000"/>
              </a:lnSpc>
              <a:tabLst>
                <a:tab pos="675318" algn="l"/>
              </a:tabLst>
            </a:pP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</a:p>
          <a:p>
            <a:pPr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ส่วนที่ 1		ข้อมูลครัวเรือนสัมมาชีพชุมชน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ส่วนที่ 2		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ดำเนินงานของครัวเรือนสัมมาชีพชุมชน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ส่วนที่ 3		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รายได้-รายจ่าย จาก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ประกอบสัมมาชีพ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ชุมชน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3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039716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857250" y="832431"/>
            <a:ext cx="138564" cy="392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2101"/>
          </a:p>
        </p:txBody>
      </p:sp>
      <p:sp>
        <p:nvSpPr>
          <p:cNvPr id="5" name="AutoShape 1"/>
          <p:cNvSpPr>
            <a:spLocks noChangeArrowheads="1"/>
          </p:cNvSpPr>
          <p:nvPr/>
        </p:nvSpPr>
        <p:spPr bwMode="auto">
          <a:xfrm>
            <a:off x="2749371" y="282566"/>
            <a:ext cx="4720376" cy="69355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6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ส่วนที่ 1 ข้อมูลครัวเรือนสัมมาชีพชุมชน</a:t>
            </a:r>
            <a:endParaRPr lang="th-TH" altLang="th-TH" sz="2600" dirty="0"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79142" y="1281104"/>
            <a:ext cx="9226858" cy="487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1. ชื่อ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ผู้แทนครัวเรือนที่ข้าร่วมโครงการสร้างสัมมาชีพชุมชน ตามหลักปรัชญาของเศรษฐกิจพอเพียง                                     </a:t>
            </a: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(นาย/นาง/นางสาว)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นามสกุล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อายุ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จบ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การศึกษาขั้นสูงสุด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.....................................................................................................................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	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หมายเลข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โทรศัพท์ (บ้าน)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.........................................................(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มือถือ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)...........................................  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2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 อาชีพหลักของครัวเรือน 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(ข้อ 2 - 3 ให้</a:t>
            </a:r>
            <a:r>
              <a:rPr lang="th-TH" altLang="th-TH" sz="24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เลือก</a:t>
            </a:r>
            <a:r>
              <a:rPr lang="th-TH" altLang="th-TH" sz="24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ระบุรายได้เป็นต่อวัน หรือต่อเดือน หรือต่อปี ตามความเป็นจริง</a:t>
            </a:r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</a:t>
            </a:r>
            <a:endParaRPr lang="th-TH" altLang="th-TH" sz="2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4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1) เ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ป็นเกษตรกร ปลูกพืช (ระบุ) ............................................รายได้.....................บาท/วัน/เดือน/ปี</a:t>
            </a:r>
            <a:endParaRPr lang="th-TH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2) รับจ้าง 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(ระบุ) .................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...................................................ราย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ได้.....................บาท/วัน/เดือน/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</a:t>
            </a:r>
            <a:endParaRPr lang="th-TH" altLang="th-TH" sz="26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๓) ค้าขาย 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(ระบุ) .................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...................................................ราย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ได้.....................บาท/วัน/เดือน/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</a:t>
            </a:r>
            <a:endParaRPr lang="th-TH" altLang="th-TH" sz="26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๔) อื่น 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ๆ (ระบุ) ...................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...................................................ราย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ได้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......................บาท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/วัน/เดือน/ปี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3.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รายได้สุทธิครัวเรือน..................................................................................................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บาท/วัน/เดือน/ปี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4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368972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7431" y="321972"/>
            <a:ext cx="9375820" cy="6144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254">
              <a:lnSpc>
                <a:spcPct val="115000"/>
              </a:lnSpc>
            </a:pPr>
            <a:r>
              <a:rPr lang="en-US" sz="1799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4. สมาชิกในครัวเรือน มีจำนวนทั้งหมด ....................... คน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ชาย   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จำนวน........................................ คน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หญิง	จำนวน........................................ คน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135254">
              <a:lnSpc>
                <a:spcPct val="115000"/>
              </a:lnSpc>
              <a:tabLst>
                <a:tab pos="135254" algn="l"/>
              </a:tabLst>
            </a:pP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5. รายชื่อสมาชิกในครัวเรือน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1) ชื่อ 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– สกุล ................................................................ความสัมพันธ์เป็น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หัวหน้า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ครัวเรือน          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ยุ..................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  การศึกษา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ชีพ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บาท/เดือน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2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 ชื่อ – สกุล ................................................................ความสัมพันธ์เป็น  สมาชิกครัวเรือน           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  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ยุ..................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 การศึกษา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ชี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พ................................................................ราย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ได้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บาท/เดือน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3) ชื่อ – สกุล ................................................................ความสัมพันธ์เป็น  สมาชิกครัวเรือน           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 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ยุ..................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 การศึกษา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ชีพ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บาท/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เดือน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5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077798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91674" y="965914"/>
            <a:ext cx="9839460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4) ชื่อ – สกุล ................................................................ความสัมพันธ์เป็น  สมาชิกครัวเรือน           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ยุ..................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 การศึกษา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ชีพ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บาท/เดือน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5) ชื่อ – สกุล ................................................................ความสัมพันธ์เป็น   สมาชิกครัวเรือน           </a:t>
            </a:r>
            <a:endParaRPr lang="th-TH" sz="2600" dirty="0" smtClean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ยุ..................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 การศึกษา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ชีพ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....................................................ราย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ได้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บาท/เดือน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6) ชื่อ – สกุล ................................................................ความสัมพันธ์เป็น  สมาชิกครัวเรือน           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ยุ..................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 การศึกษา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อา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ชีพ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รายได้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บาท/เดือน</a:t>
            </a:r>
            <a:endParaRPr lang="th-TH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6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979693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"/>
          <p:cNvSpPr>
            <a:spLocks noChangeArrowheads="1"/>
          </p:cNvSpPr>
          <p:nvPr/>
        </p:nvSpPr>
        <p:spPr bwMode="auto">
          <a:xfrm>
            <a:off x="2406203" y="373488"/>
            <a:ext cx="5823397" cy="745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ส่วนที่ 2 การดำเนินงานของครัวเรือนสัมมาชีพชุมชน </a:t>
            </a:r>
            <a:endParaRPr lang="th-TH" altLang="th-TH" dirty="0">
              <a:latin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59099" y="1654548"/>
            <a:ext cx="9066728" cy="474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1. อาชีพ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ที่ครัวเรือนได้รับการถ่ายทอดองค์ความรู้จากวิทยากรสัมมาชีพชุมชน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</a:t>
            </a: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................................................................................................................................................</a:t>
            </a:r>
            <a:endParaRPr lang="en-US" altLang="th-TH" sz="2600" dirty="0" smtClean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r>
              <a:rPr lang="en-US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2</a:t>
            </a:r>
            <a:r>
              <a:rPr lang="en-US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 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วิทยากรสัมมาชีพชุมชน ซึ่งทำหน้าที่เป็นผู้ถ่ายทอดองค์ความรู้ด้านอาชีพให้กับครัวเรือน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ชื่อ 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(นาย/นาง/นางสาว)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นามสกุ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ล............................................</a:t>
            </a:r>
          </a:p>
          <a:p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อา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ยุ..................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</a:t>
            </a:r>
            <a:r>
              <a:rPr lang="th-TH" altLang="th-TH" sz="2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การศึกษา.....................................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อาชี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พ..................................................  </a:t>
            </a: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หมายเลข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โทรศัพท์........................................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     ความ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เชี่ยวชาญ/ความสำเร็จในอาชีพ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ของวิทยากรสัมมาชีพชุมชน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1">
              <a:buFontTx/>
              <a:buAutoNum type="arabicPeriod"/>
            </a:pP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การเกษตร 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ระบุ</a:t>
            </a:r>
            <a:r>
              <a:rPr lang="en-US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.............................................................................................................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1">
              <a:buFontTx/>
              <a:buAutoNum type="arabicPeriod"/>
            </a:pP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การแปรรูป (</a:t>
            </a:r>
            <a:r>
              <a:rPr lang="en-US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OTOP/SMEs</a:t>
            </a: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 ระบุ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...................................................................................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1">
              <a:buFontTx/>
              <a:buAutoNum type="arabicPeriod"/>
            </a:pP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การท่องเที่ยวโดยชุมชน ระบุ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.........................................................................................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1">
              <a:buFontTx/>
              <a:buAutoNum type="arabicPeriod"/>
            </a:pPr>
            <a:r>
              <a:rPr lang="th-TH" alt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อื่น ๆ ระบุ</a:t>
            </a:r>
            <a:r>
              <a:rPr lang="th-TH" alt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......................................................................................................................</a:t>
            </a:r>
            <a:endParaRPr lang="en-US" altLang="th-TH" sz="2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en-US" altLang="th-TH" sz="1799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7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504553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1070" y="593164"/>
            <a:ext cx="8067879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>
              <a:lnSpc>
                <a:spcPct val="115000"/>
              </a:lnSpc>
              <a:spcBef>
                <a:spcPts val="451"/>
              </a:spcBef>
            </a:pP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3. 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สถานที่ดำเนินการฝึกอาชีพ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บ้านปราชญ์ชุมชน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/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วิทยากรสัมมาชีพชุมชน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ศูนย์เรียนรู้และขับเคลื่อนปรัชญาของเศรษฐกิจพอเพียง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สถานที่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อื่น (ระบุ) ............................................................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ชื่อบ้านปราชญ์ชุมชน/ศูนย์เรียนรู้ฯ/สถานที่อื่น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เลข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หมู่ที่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……</a:t>
            </a:r>
            <a:r>
              <a:rPr lang="en-US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………...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…</a:t>
            </a:r>
            <a:r>
              <a:rPr lang="en-US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…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ตำบล......................................................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อำเภอ.......................................................จังหวัด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    </a:t>
            </a:r>
            <a:endParaRPr lang="th-TH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วันที่ดำเนิน.....................................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171450">
              <a:lnSpc>
                <a:spcPct val="115000"/>
              </a:lnSpc>
              <a:tabLst>
                <a:tab pos="-742946" algn="l"/>
              </a:tabLst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4. รูปแบบการฝึกอาชีพของครัวเรือนสัมมาชีพชุมชน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ฝึกปฏิบัติอาชีพเฉพาะราย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รวมกลุ่มฝึกปฏิบัติอาชีพ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</a:p>
          <a:p>
            <a:pPr marL="342898">
              <a:lnSpc>
                <a:spcPct val="115000"/>
              </a:lnSpc>
            </a:pP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</a:p>
          <a:p>
            <a:pPr marL="171450">
              <a:lnSpc>
                <a:spcPct val="115000"/>
              </a:lnSpc>
              <a:tabLst>
                <a:tab pos="-742946" algn="l"/>
              </a:tabLst>
            </a:pPr>
            <a:r>
              <a:rPr lang="en-US" sz="1200" dirty="0">
                <a:latin typeface="TH SarabunIT๙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824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171450">
              <a:lnSpc>
                <a:spcPct val="115000"/>
              </a:lnSpc>
              <a:tabLst>
                <a:tab pos="-742946" algn="l"/>
              </a:tabLst>
            </a:pPr>
            <a:r>
              <a:rPr lang="en-US" sz="1200" dirty="0">
                <a:latin typeface="TH SarabunIT๙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824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8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75755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2674" y="242023"/>
            <a:ext cx="8902521" cy="7064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>
              <a:lnSpc>
                <a:spcPct val="115000"/>
              </a:lnSpc>
              <a:tabLst>
                <a:tab pos="-742946" algn="l"/>
              </a:tabLst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5. สถานที่ศึกษาดูงาน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บ้านปราชญ์ชุมชน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ศูนย์เรียนรู้และขับเคลื่อนปรัชญาของเศรษฐกิจพอเพียง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สถานที่อื่น (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ระบุ).......................................................................................................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</a:p>
          <a:p>
            <a:pPr marL="342898">
              <a:lnSpc>
                <a:spcPct val="115000"/>
              </a:lnSpc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ชื่อบ้านปราชญ์ชุมชน/ศูนย์เรียนรู้ฯ/ สถานที่อื่น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เลข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....................หมู่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ที่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……….......…… 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ตำบ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ล...............................................................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อำเภอ.................................................จังหวัด.............................................................</a:t>
            </a: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วันที่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ดำเนินการ......................................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</a:t>
            </a: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	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</a:p>
          <a:p>
            <a:pPr marL="171450">
              <a:lnSpc>
                <a:spcPct val="115000"/>
              </a:lnSpc>
              <a:tabLst>
                <a:tab pos="-742946" algn="l"/>
              </a:tabLst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6. วัสดุสนับสนุนฝึกอาชีพที่ได้รับ (ระบุ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)........................................................................</a:t>
            </a:r>
            <a:r>
              <a:rPr lang="en-US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</a:p>
          <a:p>
            <a:pPr marL="171450">
              <a:lnSpc>
                <a:spcPct val="115000"/>
              </a:lnSpc>
              <a:tabLst>
                <a:tab pos="-742946" algn="l"/>
              </a:tabLst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7. ผลการฝึกอาชีพของครัวเรือน </a:t>
            </a:r>
            <a:r>
              <a:rPr lang="th-TH" sz="2600" i="1" dirty="0">
                <a:solidFill>
                  <a:srgbClr val="FF0000"/>
                </a:solidFill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(ตอบได้มากกว่า 1 ตัวเลือก)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มีความรู้ ความเข้าใจ ในการฝึกปฏิบัติอาชีพ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สามารถนำไปเป็นอาชีพได้จริง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557209" lvl="1" indent="-21431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th-TH" sz="2600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ไม่สามารถนำไปเป็นอาชีพได้ </a:t>
            </a: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เพราะ..........................................................................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th-TH" sz="2600" dirty="0" smtClean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......................................................................................................................................</a:t>
            </a:r>
            <a:endParaRPr lang="en-US" sz="2600" dirty="0"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342898">
              <a:lnSpc>
                <a:spcPct val="115000"/>
              </a:lnSpc>
            </a:pPr>
            <a:r>
              <a:rPr lang="en-US" sz="1799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 </a:t>
            </a:r>
          </a:p>
          <a:p>
            <a:pPr marL="685796">
              <a:lnSpc>
                <a:spcPct val="115000"/>
              </a:lnSpc>
            </a:pPr>
            <a:r>
              <a:rPr lang="en-US" sz="1200" dirty="0">
                <a:latin typeface="TH SarabunIT๙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824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96251" y="248194"/>
            <a:ext cx="33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9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169817" y="156754"/>
            <a:ext cx="9535886" cy="6531429"/>
          </a:xfrm>
          <a:prstGeom prst="roundRect">
            <a:avLst>
              <a:gd name="adj" fmla="val 446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759097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</TotalTime>
  <Words>950</Words>
  <Application>Microsoft Office PowerPoint</Application>
  <PresentationFormat>กระดาษ A4 (210x297 มม.)</PresentationFormat>
  <Paragraphs>239</Paragraphs>
  <Slides>14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Office Theme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132</cp:revision>
  <dcterms:created xsi:type="dcterms:W3CDTF">2017-05-11T09:26:05Z</dcterms:created>
  <dcterms:modified xsi:type="dcterms:W3CDTF">2018-10-19T08:49:26Z</dcterms:modified>
</cp:coreProperties>
</file>