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8"/>
  </p:notesMasterIdLst>
  <p:sldIdLst>
    <p:sldId id="294" r:id="rId3"/>
    <p:sldId id="300" r:id="rId4"/>
    <p:sldId id="304" r:id="rId5"/>
    <p:sldId id="303" r:id="rId6"/>
    <p:sldId id="302" r:id="rId7"/>
  </p:sldIdLst>
  <p:sldSz cx="12192000" cy="6858000"/>
  <p:notesSz cx="6877050" cy="100028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E7D3"/>
    <a:srgbClr val="FDCFF0"/>
    <a:srgbClr val="E6B8DF"/>
    <a:srgbClr val="F96A4D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2980055" cy="501880"/>
          </a:xfrm>
          <a:prstGeom prst="rect">
            <a:avLst/>
          </a:prstGeom>
        </p:spPr>
        <p:txBody>
          <a:bodyPr vert="horz" lIns="92238" tIns="46119" rIns="92238" bIns="46119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95406" y="2"/>
            <a:ext cx="2980055" cy="501880"/>
          </a:xfrm>
          <a:prstGeom prst="rect">
            <a:avLst/>
          </a:prstGeom>
        </p:spPr>
        <p:txBody>
          <a:bodyPr vert="horz" lIns="92238" tIns="46119" rIns="92238" bIns="46119" rtlCol="0"/>
          <a:lstStyle>
            <a:lvl1pPr algn="r">
              <a:defRPr sz="1200"/>
            </a:lvl1pPr>
          </a:lstStyle>
          <a:p>
            <a:fld id="{CE78E37F-1BD0-4AE9-8805-BFDFD1D1FFB6}" type="datetimeFigureOut">
              <a:rPr lang="th-TH" smtClean="0"/>
              <a:t>11/12/61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434975" y="1246188"/>
            <a:ext cx="6007100" cy="33797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38" tIns="46119" rIns="92238" bIns="46119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7705" y="4813867"/>
            <a:ext cx="5501640" cy="3938618"/>
          </a:xfrm>
          <a:prstGeom prst="rect">
            <a:avLst/>
          </a:prstGeom>
        </p:spPr>
        <p:txBody>
          <a:bodyPr vert="horz" lIns="92238" tIns="46119" rIns="92238" bIns="46119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5" y="9500964"/>
            <a:ext cx="2980055" cy="501879"/>
          </a:xfrm>
          <a:prstGeom prst="rect">
            <a:avLst/>
          </a:prstGeom>
        </p:spPr>
        <p:txBody>
          <a:bodyPr vert="horz" lIns="92238" tIns="46119" rIns="92238" bIns="46119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95406" y="9500964"/>
            <a:ext cx="2980055" cy="501879"/>
          </a:xfrm>
          <a:prstGeom prst="rect">
            <a:avLst/>
          </a:prstGeom>
        </p:spPr>
        <p:txBody>
          <a:bodyPr vert="horz" lIns="92238" tIns="46119" rIns="92238" bIns="46119" rtlCol="0" anchor="b"/>
          <a:lstStyle>
            <a:lvl1pPr algn="r">
              <a:defRPr sz="1200"/>
            </a:lvl1pPr>
          </a:lstStyle>
          <a:p>
            <a:fld id="{56885F13-85B4-4F77-9D09-B62FDACCBBD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67495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714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521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629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4" y="2130430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4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877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0033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8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8" y="2906717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2570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4" y="1200155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5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8981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7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9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7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9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7812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443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3354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3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7" y="273056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6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620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05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9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2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0209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7470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9"/>
            <a:ext cx="2743200" cy="43878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4" y="206379"/>
            <a:ext cx="8026400" cy="43878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374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497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150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272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450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42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117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112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E25AB-0C19-4744-B98A-E1083DCEEB3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1D682-1138-49C9-AE34-C7D016C126A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899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99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7637E015-1119-4D81-921D-886002B7A528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11/12/61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4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3CE9603D-ADD9-4662-B107-3274CA4C6D4E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573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1219170" rtl="0" eaLnBrk="1" latinLnBrk="0" hangingPunct="1"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3733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3733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3733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3733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3733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3733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37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73886-77E5-45EE-B5B9-DEF602E0CB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34698" y="3034564"/>
            <a:ext cx="8889242" cy="3327133"/>
          </a:xfr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h-TH" sz="5333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</a:t>
            </a:r>
            <a:r>
              <a:rPr lang="th-TH" sz="5333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5333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5333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5333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5333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5333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สำนักเสริมสร้างความเข้มแข็งชุมชน</a:t>
            </a:r>
            <a:r>
              <a:rPr lang="th-TH" sz="67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67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th-TH" sz="5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ความเป็นมาและแนวทางการขับเคลื่อน</a:t>
            </a:r>
            <a:br>
              <a:rPr lang="th-TH" altLang="th-TH" sz="5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th-TH" sz="5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การสร้างกลุ่มอาชีพ/สัมมาชีพ</a:t>
            </a:r>
            <a:br>
              <a:rPr lang="th-TH" altLang="th-TH" sz="5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th-TH" sz="5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สู่ผู้ประกอบการชุมชน</a:t>
            </a:r>
            <a:br>
              <a:rPr lang="th-TH" altLang="th-TH" sz="5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5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(</a:t>
            </a:r>
            <a:r>
              <a:rPr lang="en-US" sz="5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Community Entrepreneur </a:t>
            </a:r>
            <a:r>
              <a:rPr lang="th-TH" sz="5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: </a:t>
            </a:r>
            <a:r>
              <a:rPr lang="en-US" sz="5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CE</a:t>
            </a:r>
            <a:r>
              <a:rPr lang="th-TH" sz="5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)</a:t>
            </a:r>
            <a:r>
              <a:rPr lang="th-TH" altLang="th-TH" sz="5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altLang="th-TH" sz="5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th-TH" sz="5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altLang="th-TH" sz="5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53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53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53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57396E-7470-4B7D-9283-7482B15106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36846" y="4324164"/>
            <a:ext cx="6884947" cy="2061305"/>
          </a:xfrm>
        </p:spPr>
        <p:txBody>
          <a:bodyPr>
            <a:normAutofit fontScale="85000" lnSpcReduction="20000"/>
          </a:bodyPr>
          <a:lstStyle/>
          <a:p>
            <a:endParaRPr lang="th-TH" sz="44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altLang="th-TH" sz="47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นายอุทัย  ทองเดช</a:t>
            </a:r>
            <a:endParaRPr lang="th-TH" sz="4700" b="1" dirty="0" smtClean="0">
              <a:solidFill>
                <a:schemeClr val="accent1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4700" b="1" dirty="0" smtClean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ผู้อำนวยการสำนัก</a:t>
            </a:r>
            <a:r>
              <a:rPr lang="th-TH" sz="47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เสริมสร้างความเข้มแข็งชุมชน</a:t>
            </a:r>
            <a:br>
              <a:rPr lang="th-TH" sz="47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4700" b="1" dirty="0">
              <a:solidFill>
                <a:schemeClr val="accent1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4" name="Picture 2" descr="CDD LOGO JPG">
            <a:extLst>
              <a:ext uri="{FF2B5EF4-FFF2-40B4-BE49-F238E27FC236}">
                <a16:creationId xmlns:a16="http://schemas.microsoft.com/office/drawing/2014/main" id="{28AB86EE-EF43-414C-8F5D-94AD09B187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297" y="282957"/>
            <a:ext cx="1392123" cy="1392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6528101"/>
            <a:ext cx="12192000" cy="288955"/>
          </a:xfrm>
          <a:prstGeom prst="rect">
            <a:avLst/>
          </a:prstGeom>
          <a:solidFill>
            <a:schemeClr val="tx2">
              <a:lumMod val="5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91439" tIns="45719" rIns="91439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h-TH" sz="2133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กรมการพัฒนาชุมชน             กระทรวงมหาดไทย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485" y="6433013"/>
            <a:ext cx="384043" cy="38404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46" y="282957"/>
            <a:ext cx="4927600" cy="619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715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/>
          <p:cNvSpPr/>
          <p:nvPr/>
        </p:nvSpPr>
        <p:spPr>
          <a:xfrm>
            <a:off x="0" y="1333158"/>
            <a:ext cx="12191927" cy="458637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0" y="751"/>
            <a:ext cx="121920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altLang="th-TH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altLang="th-TH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151486" y="-252199"/>
            <a:ext cx="10739981" cy="9665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โครงการสร้างสัมมาชีพชุมชน</a:t>
            </a:r>
            <a:r>
              <a:rPr kumimoji="0" lang="en-US" alt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alt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โดยยึดหลัก</a:t>
            </a:r>
            <a:r>
              <a:rPr kumimoji="0" lang="th-TH" alt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ปรัชญาของเศรษฐกิจ</a:t>
            </a:r>
            <a:r>
              <a:rPr kumimoji="0" lang="th-TH" alt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พอเพียง </a:t>
            </a:r>
            <a:r>
              <a:rPr lang="th-TH" altLang="th-TH" sz="32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ปี 2562</a:t>
            </a:r>
            <a:endParaRPr kumimoji="0" lang="th-TH" altLang="th-TH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0" y="533668"/>
            <a:ext cx="1219200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55713" algn="l"/>
              </a:tabLst>
              <a:defRPr/>
            </a:pPr>
            <a:r>
              <a:rPr kumimoji="0" lang="th-TH" alt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แนวคิด</a:t>
            </a:r>
            <a:r>
              <a:rPr kumimoji="0" lang="th-TH" alt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alt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: </a:t>
            </a:r>
            <a:r>
              <a:rPr kumimoji="0" lang="th-TH" alt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ยึดพื้นที่ครัวเรือนรายได้ต่ำกว่าเกณฑ์ </a:t>
            </a:r>
            <a:r>
              <a:rPr kumimoji="0" lang="th-TH" altLang="th-TH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จปฐ</a:t>
            </a:r>
            <a:r>
              <a:rPr kumimoji="0" lang="th-TH" alt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โดยให้ชาวบ้านสอนชาวบ้าน</a:t>
            </a:r>
            <a:r>
              <a:rPr kumimoji="0" lang="en-US" alt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alt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ตามหลักปรัชญาของเศรษฐกิจพอเพียง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เป้าหมาย</a:t>
            </a:r>
            <a:r>
              <a:rPr kumimoji="0" lang="th-TH" alt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alt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: </a:t>
            </a:r>
            <a:r>
              <a:rPr kumimoji="0" lang="th-TH" alt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ประชาชนได้รับการพัฒนาอาชีพและมี</a:t>
            </a:r>
            <a:r>
              <a:rPr kumimoji="0" lang="th-TH" alt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รายได้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748712" y="95823"/>
            <a:ext cx="2378402" cy="40076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งบ 870</a:t>
            </a:r>
            <a:r>
              <a:rPr kumimoji="0" lang="th-TH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,784,</a:t>
            </a:r>
            <a:r>
              <a:rPr lang="en-US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8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00 </a:t>
            </a:r>
            <a:r>
              <a:rPr kumimoji="0" lang="th-TH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บ.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" name="สี่เหลี่ยมผืนผ้า 126"/>
          <p:cNvSpPr/>
          <p:nvPr/>
        </p:nvSpPr>
        <p:spPr bwMode="auto">
          <a:xfrm>
            <a:off x="715183" y="2789656"/>
            <a:ext cx="2057401" cy="7245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แผนพัฒนาหมู่บ้าน/ชุมชน</a:t>
            </a: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3" name="สี่เหลี่ยมผืนผ้า 104"/>
          <p:cNvSpPr/>
          <p:nvPr/>
        </p:nvSpPr>
        <p:spPr bwMode="auto">
          <a:xfrm>
            <a:off x="3801694" y="2756703"/>
            <a:ext cx="3063059" cy="807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14" name="สี่เหลี่ยมผืนผ้า 118"/>
          <p:cNvSpPr/>
          <p:nvPr/>
        </p:nvSpPr>
        <p:spPr bwMode="auto">
          <a:xfrm>
            <a:off x="8209646" y="4563786"/>
            <a:ext cx="1981940" cy="12204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จัดตั้งและพัฒนากลุ่ม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อาชีพ</a:t>
            </a:r>
            <a:r>
              <a:rPr lang="en-US" sz="24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1,400</a:t>
            </a: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กลุ่ม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0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งบ 18,480,000 บ.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879073" y="2833155"/>
            <a:ext cx="2829789" cy="681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400" b="1" noProof="0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อบรม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ผู้นำสัมมาชีพ</a:t>
            </a: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8" name="สี่เหลี่ยมผืนผ้า 104"/>
          <p:cNvSpPr/>
          <p:nvPr/>
        </p:nvSpPr>
        <p:spPr bwMode="auto">
          <a:xfrm>
            <a:off x="3785494" y="3852480"/>
            <a:ext cx="3079259" cy="6992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เตรียมความพร้อมทีมวิทยากร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ฯ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4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งบ 70,000,000 บ.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9" name="สี่เหลี่ยมผืนผ้า 104"/>
          <p:cNvSpPr/>
          <p:nvPr/>
        </p:nvSpPr>
        <p:spPr bwMode="auto">
          <a:xfrm>
            <a:off x="3801694" y="4839698"/>
            <a:ext cx="3079259" cy="699201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692215" y="4730488"/>
            <a:ext cx="3250773" cy="1042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สร้าง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สัมมาชีพชุมชนในระดับ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หมู่บ้าน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4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งบ 697,687,500 บ.</a:t>
            </a:r>
            <a:endParaRPr kumimoji="0" lang="th-TH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400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kumimoji="0" lang="th-TH" sz="24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739482" y="1416106"/>
            <a:ext cx="3203506" cy="114824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สร้างสัมมาชีพ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              14,000 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หมู่บ้าน 2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8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0,000 คน/</a:t>
            </a:r>
            <a:r>
              <a:rPr kumimoji="0" lang="th-TH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คร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งบ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803,124,800</a:t>
            </a: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บ.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    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457198" y="1416106"/>
            <a:ext cx="2658981" cy="114824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บูรณาการแผนชุมชน </a:t>
            </a:r>
            <a:endParaRPr kumimoji="0" lang="th-TH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6,766 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ตำบล 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งบ 67,660,000 บ.</a:t>
            </a:r>
          </a:p>
        </p:txBody>
      </p:sp>
      <p:sp>
        <p:nvSpPr>
          <p:cNvPr id="22" name="สี่เหลี่ยมผืนผ้า 126"/>
          <p:cNvSpPr/>
          <p:nvPr/>
        </p:nvSpPr>
        <p:spPr bwMode="auto">
          <a:xfrm>
            <a:off x="305060" y="3746251"/>
            <a:ext cx="3007428" cy="7245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บูรณาการแผน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ชุมชนระดับตำบล </a:t>
            </a: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6,766 ตำบล </a:t>
            </a:r>
          </a:p>
        </p:txBody>
      </p:sp>
      <p:sp>
        <p:nvSpPr>
          <p:cNvPr id="23" name="สี่เหลี่ยมผืนผ้า 118"/>
          <p:cNvSpPr/>
          <p:nvPr/>
        </p:nvSpPr>
        <p:spPr bwMode="auto">
          <a:xfrm>
            <a:off x="7556514" y="2926466"/>
            <a:ext cx="1840831" cy="13036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OTOP/SE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สี่เหลี่ยมผืนผ้า 118"/>
          <p:cNvSpPr/>
          <p:nvPr/>
        </p:nvSpPr>
        <p:spPr bwMode="auto">
          <a:xfrm>
            <a:off x="9646454" y="2929047"/>
            <a:ext cx="2479589" cy="12547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หน่วยงานบูรณาการสนับสนุนพื้นที่ตามภารกิจและความชำนาญเฉพาะ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7807462" y="1341444"/>
            <a:ext cx="3598225" cy="1491711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ประชาชนได้รับการพัฒนาอาชีพและมีรายได้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280,000 คน/ครัวเรือน</a:t>
            </a: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6" name="Round Diagonal Corner Rectangle 25"/>
          <p:cNvSpPr/>
          <p:nvPr/>
        </p:nvSpPr>
        <p:spPr>
          <a:xfrm>
            <a:off x="348911" y="4790288"/>
            <a:ext cx="2875547" cy="989565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ได้แผนตำบลนำ</a:t>
            </a:r>
            <a:r>
              <a:rPr kumimoji="0" lang="th-TH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ส่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งอปท. แผนอำเภอและแผนจังหวัด</a:t>
            </a:r>
          </a:p>
        </p:txBody>
      </p:sp>
      <p:sp>
        <p:nvSpPr>
          <p:cNvPr id="27" name="Down Arrow 26"/>
          <p:cNvSpPr/>
          <p:nvPr/>
        </p:nvSpPr>
        <p:spPr>
          <a:xfrm>
            <a:off x="1684421" y="2564348"/>
            <a:ext cx="240632" cy="268807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28" name="Down Arrow 27"/>
          <p:cNvSpPr/>
          <p:nvPr/>
        </p:nvSpPr>
        <p:spPr>
          <a:xfrm>
            <a:off x="1666369" y="3529249"/>
            <a:ext cx="240632" cy="268807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29" name="Down Arrow 28"/>
          <p:cNvSpPr/>
          <p:nvPr/>
        </p:nvSpPr>
        <p:spPr>
          <a:xfrm>
            <a:off x="1684421" y="4521481"/>
            <a:ext cx="240632" cy="268807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2986512" y="2582267"/>
            <a:ext cx="601254" cy="484632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32" name="Down Arrow 31"/>
          <p:cNvSpPr/>
          <p:nvPr/>
        </p:nvSpPr>
        <p:spPr>
          <a:xfrm>
            <a:off x="5173651" y="2557870"/>
            <a:ext cx="240632" cy="268807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33" name="Down Arrow 32"/>
          <p:cNvSpPr/>
          <p:nvPr/>
        </p:nvSpPr>
        <p:spPr>
          <a:xfrm>
            <a:off x="5173651" y="3591477"/>
            <a:ext cx="240632" cy="268807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34" name="Down Arrow 33"/>
          <p:cNvSpPr/>
          <p:nvPr/>
        </p:nvSpPr>
        <p:spPr>
          <a:xfrm>
            <a:off x="5173651" y="4555818"/>
            <a:ext cx="240632" cy="268807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35" name="Right Arrow 34"/>
          <p:cNvSpPr/>
          <p:nvPr/>
        </p:nvSpPr>
        <p:spPr>
          <a:xfrm>
            <a:off x="6990255" y="5259222"/>
            <a:ext cx="1285275" cy="309135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40" name="Up Arrow 39"/>
          <p:cNvSpPr/>
          <p:nvPr/>
        </p:nvSpPr>
        <p:spPr>
          <a:xfrm>
            <a:off x="9289795" y="4233094"/>
            <a:ext cx="498172" cy="296432"/>
          </a:xfrm>
          <a:prstGeom prst="up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graphicFrame>
        <p:nvGraphicFramePr>
          <p:cNvPr id="41" name="Table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237196"/>
              </p:ext>
            </p:extLst>
          </p:nvPr>
        </p:nvGraphicFramePr>
        <p:xfrm>
          <a:off x="-2" y="5976524"/>
          <a:ext cx="1219192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3976">
                  <a:extLst>
                    <a:ext uri="{9D8B030D-6E8A-4147-A177-3AD203B41FA5}">
                      <a16:colId xmlns:a16="http://schemas.microsoft.com/office/drawing/2014/main" val="2229865049"/>
                    </a:ext>
                  </a:extLst>
                </a:gridCol>
                <a:gridCol w="4063976">
                  <a:extLst>
                    <a:ext uri="{9D8B030D-6E8A-4147-A177-3AD203B41FA5}">
                      <a16:colId xmlns:a16="http://schemas.microsoft.com/office/drawing/2014/main" val="1586038410"/>
                    </a:ext>
                  </a:extLst>
                </a:gridCol>
                <a:gridCol w="4063976">
                  <a:extLst>
                    <a:ext uri="{9D8B030D-6E8A-4147-A177-3AD203B41FA5}">
                      <a16:colId xmlns:a16="http://schemas.microsoft.com/office/drawing/2014/main" val="878660401"/>
                    </a:ext>
                  </a:extLst>
                </a:gridCol>
              </a:tblGrid>
              <a:tr h="556372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สร้างสัมมาชีพตามแนวประชารัฐ</a:t>
                      </a:r>
                    </a:p>
                    <a:p>
                      <a:pPr algn="ctr"/>
                      <a:r>
                        <a:rPr lang="th-TH" sz="2000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76 จังหวัด</a:t>
                      </a:r>
                      <a:r>
                        <a:rPr lang="th-TH" sz="2000" baseline="0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(ประชุม </a:t>
                      </a:r>
                      <a:r>
                        <a:rPr lang="th-TH" sz="2000" baseline="0" dirty="0" err="1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คส</a:t>
                      </a:r>
                      <a:r>
                        <a:rPr lang="th-TH" sz="2000" baseline="0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ป. , ติดตาม) 12 ล้านบาท</a:t>
                      </a:r>
                      <a:endParaRPr lang="th-TH" sz="2000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ส่งเสริมครัวเรือนสัมมาชีพชุมชน</a:t>
                      </a:r>
                    </a:p>
                    <a:p>
                      <a:pPr algn="ctr"/>
                      <a:r>
                        <a:rPr lang="th-TH" sz="1800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โดย</a:t>
                      </a:r>
                      <a:r>
                        <a:rPr lang="th-TH" sz="1800" baseline="0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คณะกรรมการพัฒนาสตรี</a:t>
                      </a:r>
                    </a:p>
                    <a:p>
                      <a:pPr algn="ctr"/>
                      <a:r>
                        <a:rPr lang="th-TH" sz="1800" baseline="0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ประชุม/สนับสนุนอาชีพครัวเรือนตัวอย่าง</a:t>
                      </a:r>
                      <a:endParaRPr lang="th-TH" sz="1800" dirty="0" smtClean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ส่งเสริมการเข้าถึงแหล่งทุน/สนับสนุนการตลาด</a:t>
                      </a:r>
                      <a:endParaRPr lang="th-TH" sz="2000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481822"/>
                  </a:ext>
                </a:extLst>
              </a:tr>
            </a:tbl>
          </a:graphicData>
        </a:graphic>
      </p:graphicFrame>
      <p:sp>
        <p:nvSpPr>
          <p:cNvPr id="42" name="Pentagon 41"/>
          <p:cNvSpPr/>
          <p:nvPr/>
        </p:nvSpPr>
        <p:spPr>
          <a:xfrm>
            <a:off x="7026300" y="4729931"/>
            <a:ext cx="1285276" cy="536307"/>
          </a:xfrm>
          <a:prstGeom prst="homePlat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9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เชื่อมโยงสินค้าและตลาด</a:t>
            </a:r>
            <a:endParaRPr kumimoji="0" lang="th-TH" sz="1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46" name="Up Arrow 45"/>
          <p:cNvSpPr/>
          <p:nvPr/>
        </p:nvSpPr>
        <p:spPr>
          <a:xfrm>
            <a:off x="5799576" y="5578811"/>
            <a:ext cx="762275" cy="449936"/>
          </a:xfrm>
          <a:prstGeom prst="up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DE006B2-5559-4BA7-A349-FC7DA2CD7D8F}"/>
              </a:ext>
            </a:extLst>
          </p:cNvPr>
          <p:cNvSpPr/>
          <p:nvPr/>
        </p:nvSpPr>
        <p:spPr>
          <a:xfrm>
            <a:off x="394386" y="1376351"/>
            <a:ext cx="348343" cy="348343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EDE006B2-5559-4BA7-A349-FC7DA2CD7D8F}"/>
              </a:ext>
            </a:extLst>
          </p:cNvPr>
          <p:cNvSpPr/>
          <p:nvPr/>
        </p:nvSpPr>
        <p:spPr>
          <a:xfrm>
            <a:off x="3684317" y="1401741"/>
            <a:ext cx="348343" cy="348343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</a:t>
            </a:r>
          </a:p>
        </p:txBody>
      </p:sp>
      <p:sp>
        <p:nvSpPr>
          <p:cNvPr id="38" name="สี่เหลี่ยมผืนผ้า 118"/>
          <p:cNvSpPr/>
          <p:nvPr/>
        </p:nvSpPr>
        <p:spPr bwMode="auto">
          <a:xfrm>
            <a:off x="10304060" y="4563786"/>
            <a:ext cx="1821983" cy="120958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พัฒนากลุ่มสู่ผู้ประกอบการชุมชน (</a:t>
            </a:r>
            <a:r>
              <a:rPr lang="en-US" sz="18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CE</a:t>
            </a:r>
            <a:r>
              <a:rPr lang="th-TH" sz="18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) 100 กลุ่ม </a:t>
            </a:r>
            <a:r>
              <a:rPr lang="th-TH" sz="1800" b="1" dirty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ไตรมาส 1- </a:t>
            </a:r>
            <a:r>
              <a:rPr lang="th-TH" sz="18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4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งบ 4,957,300 บ.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2000" b="1" dirty="0">
              <a:solidFill>
                <a:prstClr val="black"/>
              </a:solidFill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3" name="5-Point Star 42"/>
          <p:cNvSpPr/>
          <p:nvPr/>
        </p:nvSpPr>
        <p:spPr>
          <a:xfrm rot="1043222">
            <a:off x="10129731" y="4304515"/>
            <a:ext cx="496846" cy="460636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3241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87831" y="3113076"/>
            <a:ext cx="1080298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 smtClean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	กรมการ</a:t>
            </a:r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พัฒนาชุมชน จัดพิธีลงนามข้อตกลงความร่วมมือ (</a:t>
            </a:r>
            <a:r>
              <a:rPr lang="en-US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Memorandum of Understanding </a:t>
            </a:r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: </a:t>
            </a:r>
            <a:r>
              <a:rPr lang="en-US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MOU</a:t>
            </a:r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) เพื่อดำเนินงานตามโครงการสร้างสัมมาชีพชุมชนสู่การเป็นผู้ประกอบการชุมชน (</a:t>
            </a:r>
            <a:r>
              <a:rPr lang="en-US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Community Entrepreneur </a:t>
            </a:r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: </a:t>
            </a:r>
            <a:r>
              <a:rPr lang="en-US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CE</a:t>
            </a:r>
            <a:r>
              <a:rPr lang="th-TH" sz="2400" dirty="0" smtClean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)  </a:t>
            </a:r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เมื่อวัน</a:t>
            </a:r>
            <a:r>
              <a:rPr lang="th-TH" sz="2400" dirty="0" smtClean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พุธที่ </a:t>
            </a:r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14 ธันวาคม 2559 เวลา 14.30 น. ณ ห้องประชุม 5001 ชั้น 5 กรมการพัฒนาชุมชน โดยมีหน่วยงานร่วมลงนาม 2 คณะ ประกอบด้วย </a:t>
            </a:r>
            <a:endParaRPr lang="th-TH" sz="2400" dirty="0" smtClean="0">
              <a:solidFill>
                <a:srgbClr val="000000"/>
              </a:solidFill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/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	</a:t>
            </a:r>
            <a:r>
              <a:rPr lang="th-TH" sz="24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คณะ</a:t>
            </a:r>
            <a:r>
              <a:rPr lang="th-TH" sz="2400" b="1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ที่ 1</a:t>
            </a:r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กรมการพัฒนาชุมชน </a:t>
            </a:r>
            <a:r>
              <a:rPr lang="th-TH" sz="2400" spc="1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กับ มูลนิธิสัมมาชีพ และตลาดหลักทรัพย์แห่งประเทศไทย เพื่อต่อยอดการพัฒนาผู้ประกอบการชุมชน (</a:t>
            </a:r>
            <a:r>
              <a:rPr lang="en-US" sz="2400" spc="1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CE</a:t>
            </a:r>
            <a:r>
              <a:rPr lang="th-TH" sz="2400" spc="1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)</a:t>
            </a:r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สู่การเป็นวิสาหกิจเพื่อสังคม (</a:t>
            </a:r>
            <a:r>
              <a:rPr lang="en-US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Social Enterprise </a:t>
            </a:r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: </a:t>
            </a:r>
            <a:r>
              <a:rPr lang="en-US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SE</a:t>
            </a:r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) </a:t>
            </a:r>
          </a:p>
          <a:p>
            <a:pPr algn="thaiDist"/>
            <a:r>
              <a:rPr lang="th-TH" sz="2400" dirty="0" smtClean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	</a:t>
            </a:r>
            <a:r>
              <a:rPr lang="th-TH" sz="2400" b="1" dirty="0" smtClean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คณะ</a:t>
            </a:r>
            <a:r>
              <a:rPr lang="th-TH" sz="2400" b="1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ที่ 2 </a:t>
            </a:r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กรมการพัฒนาชุมชน กับ หน่วยงานริเริ่มธุรกิจเพื่อสังคมแห่งประเทศไทย </a:t>
            </a:r>
            <a:r>
              <a:rPr lang="th-TH" sz="20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(</a:t>
            </a:r>
            <a:r>
              <a:rPr lang="en-US" sz="20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Thailand Social Business Initiative </a:t>
            </a:r>
            <a:r>
              <a:rPr lang="th-TH" sz="20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: </a:t>
            </a:r>
            <a:r>
              <a:rPr lang="en-US" sz="20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TSBI</a:t>
            </a:r>
            <a:r>
              <a:rPr lang="th-TH" sz="20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) </a:t>
            </a:r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ประกอบด้วยองค์กรภายใต้หน่วยงาน 3 องค์กร ได้แก่  1) </a:t>
            </a:r>
            <a:r>
              <a:rPr lang="en-US" sz="2400" dirty="0" err="1" smtClean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Yunus</a:t>
            </a:r>
            <a:r>
              <a:rPr lang="th-TH" sz="2400" dirty="0" smtClean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Center</a:t>
            </a:r>
            <a:r>
              <a:rPr lang="th-TH" sz="2400" dirty="0" smtClean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AIT</a:t>
            </a:r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</a:t>
            </a:r>
            <a:r>
              <a:rPr lang="th-TH" sz="2400" dirty="0" smtClean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2</a:t>
            </a:r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) สถาบันไทยพัฒน์ และ  3) บริษัท อิมเมจพลัส </a:t>
            </a:r>
            <a:r>
              <a:rPr lang="th-TH" sz="2400" spc="20" dirty="0" smtClean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คอม-มิวนิ</a:t>
            </a:r>
            <a:r>
              <a:rPr lang="th-TH" sz="2400" spc="2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เคชั่น จำกัด เพื่อต่อยอดการพัฒนาผู้ประกอบการชุมชน (</a:t>
            </a:r>
            <a:r>
              <a:rPr lang="en-US" sz="2400" spc="2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CE</a:t>
            </a:r>
            <a:r>
              <a:rPr lang="th-TH" sz="2400" spc="2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) สู่กิจการแบบธุรกิจเพื่อสังคม</a:t>
            </a:r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(</a:t>
            </a:r>
            <a:r>
              <a:rPr lang="en-US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Social Business </a:t>
            </a:r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: </a:t>
            </a:r>
            <a:r>
              <a:rPr lang="en-US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SB</a:t>
            </a:r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) </a:t>
            </a:r>
            <a:endParaRPr lang="th-TH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599" y="1503213"/>
            <a:ext cx="1410786" cy="14107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48" b="17531"/>
          <a:stretch/>
        </p:blipFill>
        <p:spPr>
          <a:xfrm>
            <a:off x="2881559" y="1661294"/>
            <a:ext cx="2918259" cy="13055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830" y="1554439"/>
            <a:ext cx="2966145" cy="1330402"/>
          </a:xfrm>
          <a:prstGeom prst="rect">
            <a:avLst/>
          </a:prstGeom>
        </p:spPr>
      </p:pic>
      <p:pic>
        <p:nvPicPr>
          <p:cNvPr id="10" name="Picture 2" descr="161115131107_tsbi-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7263" y="1503213"/>
            <a:ext cx="1923549" cy="1330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201281" y="418000"/>
            <a:ext cx="2398228" cy="69717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303115" y="524925"/>
            <a:ext cx="2194560" cy="48332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ความเป็นมา</a:t>
            </a:r>
            <a:endParaRPr lang="th-TH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2707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671" y="1091820"/>
            <a:ext cx="11491415" cy="55929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</a:t>
            </a:r>
            <a:r>
              <a:rPr lang="th-TH" sz="3200" dirty="0" smtClean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3200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ประชุมเชิงปฏิบัติการสร้างความรู้ความเข้าใจในแนวทางการ</a:t>
            </a:r>
            <a:r>
              <a:rPr lang="th-TH" sz="3200" dirty="0" smtClean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พัฒนากลุ่ม</a:t>
            </a:r>
            <a:r>
              <a:rPr lang="th-TH" sz="3200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อาชีพ/สัมมาชีพ</a:t>
            </a:r>
            <a:r>
              <a:rPr lang="th-TH" sz="3200" dirty="0" smtClean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สู่   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3200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dirty="0" smtClean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ผู้ประกอบการ</a:t>
            </a:r>
            <a:r>
              <a:rPr lang="th-TH" sz="3200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ชุมชน (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Community Entrepreneur : CE) </a:t>
            </a:r>
            <a:endParaRPr lang="en-US" sz="3200" dirty="0" smtClean="0">
              <a:solidFill>
                <a:schemeClr val="accent1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การพัฒนากลุ่มสู่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ผู้ประกอบการชุมชน (</a:t>
            </a:r>
            <a:r>
              <a:rPr lang="en-US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Community Entrepreneur : CE) </a:t>
            </a:r>
            <a:endParaRPr lang="en-US" sz="3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การพัฒนา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ธุรกิจของกลุ่มต้นแบบ (พื้นที่เดิม) และกลุ่มขยายผล (พื้นที่ใหม่) สู่ผู้ประกอบการชุมชน </a:t>
            </a:r>
            <a:endParaRPr lang="en-US" sz="3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การประชุมคณะกรรมการ/คณะทำงานและติดตามผลการดำเนินกิจกรรม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การ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จัดการความรู้และสรุปรายงานผลการดำเนินกิจกรรม สำหรับการประชุมเชิง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ปฏิบัติการ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สร้าง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ความรู้ ความเข้าใจในแนวทางการพัฒนากลุ่มอาชีพ/สัมมาชีพสู่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ผู้ประกอบการชุมชน      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(</a:t>
            </a:r>
            <a:r>
              <a:rPr lang="en-US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Community Entrepreneur : CE</a:t>
            </a: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th-TH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80521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กิจกรรมการขับเคลื่อน 5 กิจกรรม ไตรมาส 1 -4 </a:t>
            </a:r>
            <a:endParaRPr lang="th-TH" sz="4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DE006B2-5559-4BA7-A349-FC7DA2CD7D8F}"/>
              </a:ext>
            </a:extLst>
          </p:cNvPr>
          <p:cNvSpPr/>
          <p:nvPr/>
        </p:nvSpPr>
        <p:spPr>
          <a:xfrm>
            <a:off x="1118472" y="1197294"/>
            <a:ext cx="348343" cy="348343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DE006B2-5559-4BA7-A349-FC7DA2CD7D8F}"/>
              </a:ext>
            </a:extLst>
          </p:cNvPr>
          <p:cNvSpPr/>
          <p:nvPr/>
        </p:nvSpPr>
        <p:spPr>
          <a:xfrm>
            <a:off x="1118472" y="2396675"/>
            <a:ext cx="348343" cy="348343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noProof="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DE006B2-5559-4BA7-A349-FC7DA2CD7D8F}"/>
              </a:ext>
            </a:extLst>
          </p:cNvPr>
          <p:cNvSpPr/>
          <p:nvPr/>
        </p:nvSpPr>
        <p:spPr>
          <a:xfrm>
            <a:off x="1118472" y="3031620"/>
            <a:ext cx="348343" cy="348343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EDE006B2-5559-4BA7-A349-FC7DA2CD7D8F}"/>
              </a:ext>
            </a:extLst>
          </p:cNvPr>
          <p:cNvSpPr/>
          <p:nvPr/>
        </p:nvSpPr>
        <p:spPr>
          <a:xfrm>
            <a:off x="1118471" y="3911307"/>
            <a:ext cx="348343" cy="348343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noProof="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DE006B2-5559-4BA7-A349-FC7DA2CD7D8F}"/>
              </a:ext>
            </a:extLst>
          </p:cNvPr>
          <p:cNvSpPr/>
          <p:nvPr/>
        </p:nvSpPr>
        <p:spPr>
          <a:xfrm>
            <a:off x="1118471" y="4616822"/>
            <a:ext cx="348343" cy="348343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4434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0" y="3462250"/>
            <a:ext cx="2531165" cy="3278778"/>
          </a:xfrm>
          <a:prstGeom prst="rect">
            <a:avLst/>
          </a:prstGeom>
        </p:spPr>
      </p:pic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08" y="879717"/>
            <a:ext cx="4405296" cy="260631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94058" y="1085917"/>
            <a:ext cx="66355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th-TH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H SarabunPSK" panose="020B0500040200020003" pitchFamily="34" charset="-34"/>
              </a:rPr>
              <a:t>รูปแบบการ</a:t>
            </a:r>
            <a:r>
              <a:rPr lang="th-TH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H SarabunPSK" panose="020B0500040200020003" pitchFamily="34" charset="-34"/>
              </a:rPr>
              <a:t>ดำเนินงานตามโครงการสร้างสัมมาชีพ</a:t>
            </a:r>
            <a:r>
              <a:rPr lang="th-TH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H SarabunPSK" panose="020B0500040200020003" pitchFamily="34" charset="-34"/>
              </a:rPr>
              <a:t>ชุมชน</a:t>
            </a:r>
            <a:br>
              <a:rPr lang="th-TH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H SarabunPSK" panose="020B0500040200020003" pitchFamily="34" charset="-34"/>
              </a:rPr>
            </a:br>
            <a:r>
              <a:rPr lang="th-TH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H SarabunPSK" panose="020B0500040200020003" pitchFamily="34" charset="-34"/>
              </a:rPr>
              <a:t>สู่</a:t>
            </a:r>
            <a:r>
              <a:rPr lang="th-TH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H SarabunPSK" panose="020B0500040200020003" pitchFamily="34" charset="-34"/>
              </a:rPr>
              <a:t>การเป็นผู้ประกอบการชุมชน </a:t>
            </a:r>
            <a:r>
              <a:rPr lang="th-TH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H SarabunPSK" panose="020B0500040200020003" pitchFamily="34" charset="-34"/>
              </a:rPr>
              <a:t>(</a:t>
            </a:r>
            <a:r>
              <a:rPr lang="en-US" sz="2400" b="1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</a:rPr>
              <a:t>Community Entrepreneur: CE</a:t>
            </a:r>
            <a:r>
              <a:rPr lang="th-TH" sz="2400" b="1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)</a:t>
            </a:r>
            <a:r>
              <a:rPr lang="th-TH" sz="2400" b="1" dirty="0">
                <a:solidFill>
                  <a:srgbClr val="000000"/>
                </a:solidFill>
                <a:latin typeface="TH SarabunPSK" panose="020B0500040200020003" pitchFamily="34" charset="-34"/>
                <a:ea typeface="Times New Roman" panose="02020603050405020304" pitchFamily="18" charset="0"/>
              </a:rPr>
              <a:t> </a:t>
            </a:r>
            <a:endParaRPr lang="en-US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-1" y="343708"/>
            <a:ext cx="4960019" cy="61395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การวิเคราะห์และจัดประเภทกลุ่มอาชีพ</a:t>
            </a:r>
            <a:endParaRPr lang="th-TH" sz="24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Curved Right Arrow 7"/>
          <p:cNvSpPr/>
          <p:nvPr/>
        </p:nvSpPr>
        <p:spPr>
          <a:xfrm rot="21054634">
            <a:off x="202823" y="3056006"/>
            <a:ext cx="359579" cy="685098"/>
          </a:xfrm>
          <a:prstGeom prst="curved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31713" y="2766204"/>
            <a:ext cx="7360287" cy="61395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กระบวนการพัฒนากลุ่มอาชีพสู่การเป็นผู้ประกอบการชุมชน (</a:t>
            </a:r>
            <a:r>
              <a:rPr lang="en-US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CE</a:t>
            </a:r>
            <a:r>
              <a:rPr 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th-TH" sz="24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2" name="ตัวแทนเนื้อหา 4"/>
          <p:cNvPicPr>
            <a:picLocks noChangeAspect="1"/>
          </p:cNvPicPr>
          <p:nvPr/>
        </p:nvPicPr>
        <p:blipFill rotWithShape="1">
          <a:blip r:embed="rId4"/>
          <a:srcRect l="13858" t="20286" r="12792" b="14194"/>
          <a:stretch/>
        </p:blipFill>
        <p:spPr>
          <a:xfrm>
            <a:off x="3175131" y="3495727"/>
            <a:ext cx="5602993" cy="322975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3" name="สี่เหลี่ยมผืนผ้า 6"/>
          <p:cNvSpPr/>
          <p:nvPr/>
        </p:nvSpPr>
        <p:spPr>
          <a:xfrm>
            <a:off x="9782352" y="5051888"/>
            <a:ext cx="2245568" cy="84500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กิจการแบบธุรกิจเพื่อสังคม </a:t>
            </a:r>
            <a:r>
              <a:rPr lang="th-TH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Social Business </a:t>
            </a:r>
            <a:r>
              <a:rPr lang="th-TH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SB</a:t>
            </a:r>
            <a:r>
              <a:rPr lang="th-TH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สี่เหลี่ยมผืนผ้า 8"/>
          <p:cNvSpPr/>
          <p:nvPr/>
        </p:nvSpPr>
        <p:spPr>
          <a:xfrm>
            <a:off x="9782352" y="3747971"/>
            <a:ext cx="2245568" cy="93610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วิสาหกิจเพื่อ</a:t>
            </a:r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สังคม</a:t>
            </a:r>
          </a:p>
          <a:p>
            <a:pPr algn="ctr"/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Social Enterprise </a:t>
            </a:r>
            <a:r>
              <a:rPr lang="th-TH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SE</a:t>
            </a:r>
            <a:r>
              <a:rPr lang="th-TH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</a:p>
        </p:txBody>
      </p:sp>
      <p:sp>
        <p:nvSpPr>
          <p:cNvPr id="15" name="สี่เหลี่ยมผืนผ้า 2"/>
          <p:cNvSpPr/>
          <p:nvPr/>
        </p:nvSpPr>
        <p:spPr>
          <a:xfrm>
            <a:off x="8778124" y="4820826"/>
            <a:ext cx="635114" cy="648072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CE</a:t>
            </a:r>
            <a:endParaRPr lang="th-TH" sz="36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16" name="ตัวเชื่อมต่อตรง 7"/>
          <p:cNvCxnSpPr/>
          <p:nvPr/>
        </p:nvCxnSpPr>
        <p:spPr>
          <a:xfrm flipH="1">
            <a:off x="9428325" y="5101639"/>
            <a:ext cx="180999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ตรง 16"/>
          <p:cNvCxnSpPr/>
          <p:nvPr/>
        </p:nvCxnSpPr>
        <p:spPr>
          <a:xfrm flipH="1">
            <a:off x="9607364" y="4033418"/>
            <a:ext cx="1960" cy="165597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ตัวเชื่อมต่อตรง 22"/>
          <p:cNvCxnSpPr/>
          <p:nvPr/>
        </p:nvCxnSpPr>
        <p:spPr>
          <a:xfrm flipH="1">
            <a:off x="9575636" y="4021006"/>
            <a:ext cx="180999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ตัวเชื่อมต่อตรง 23"/>
          <p:cNvCxnSpPr/>
          <p:nvPr/>
        </p:nvCxnSpPr>
        <p:spPr>
          <a:xfrm flipH="1">
            <a:off x="9575636" y="5689397"/>
            <a:ext cx="180999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ight Arrow 9"/>
          <p:cNvSpPr/>
          <p:nvPr/>
        </p:nvSpPr>
        <p:spPr>
          <a:xfrm>
            <a:off x="2876999" y="4519412"/>
            <a:ext cx="377040" cy="479781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2" name="Curved Right Arrow 21"/>
          <p:cNvSpPr/>
          <p:nvPr/>
        </p:nvSpPr>
        <p:spPr>
          <a:xfrm rot="12944312">
            <a:off x="8912846" y="5517682"/>
            <a:ext cx="257167" cy="584384"/>
          </a:xfrm>
          <a:prstGeom prst="curved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4" name="Right Brace 3"/>
          <p:cNvSpPr/>
          <p:nvPr/>
        </p:nvSpPr>
        <p:spPr>
          <a:xfrm>
            <a:off x="2446586" y="4021006"/>
            <a:ext cx="368190" cy="147659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2677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2515</TotalTime>
  <Words>409</Words>
  <Application>Microsoft Office PowerPoint</Application>
  <PresentationFormat>Widescreen</PresentationFormat>
  <Paragraphs>72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Angsana New</vt:lpstr>
      <vt:lpstr>Arial</vt:lpstr>
      <vt:lpstr>Calibri</vt:lpstr>
      <vt:lpstr>Calibri Light</vt:lpstr>
      <vt:lpstr>Cordia New</vt:lpstr>
      <vt:lpstr>Tahoma</vt:lpstr>
      <vt:lpstr>TH SarabunPSK</vt:lpstr>
      <vt:lpstr>Times New Roman</vt:lpstr>
      <vt:lpstr>3_ธีมของ Office</vt:lpstr>
      <vt:lpstr>1_Office Theme</vt:lpstr>
      <vt:lpstr>                           สำนักเสริมสร้างความเข้มแข็งชุมชน        ความเป็นมาและแนวทางการขับเคลื่อน การสร้างกลุ่มอาชีพ/สัมมาชีพ สู่ผู้ประกอบการชุมชน (Community Entrepreneur : CE)   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Inspector</dc:creator>
  <cp:lastModifiedBy>CDD</cp:lastModifiedBy>
  <cp:revision>499</cp:revision>
  <cp:lastPrinted>2018-12-11T07:27:58Z</cp:lastPrinted>
  <dcterms:created xsi:type="dcterms:W3CDTF">2018-05-20T08:00:29Z</dcterms:created>
  <dcterms:modified xsi:type="dcterms:W3CDTF">2018-12-11T07:28:22Z</dcterms:modified>
</cp:coreProperties>
</file>