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sldIdLst>
    <p:sldId id="257" r:id="rId2"/>
    <p:sldId id="291" r:id="rId3"/>
    <p:sldId id="295" r:id="rId4"/>
    <p:sldId id="292" r:id="rId5"/>
    <p:sldId id="283" r:id="rId6"/>
    <p:sldId id="276" r:id="rId7"/>
    <p:sldId id="277" r:id="rId8"/>
    <p:sldId id="278" r:id="rId9"/>
    <p:sldId id="279" r:id="rId10"/>
    <p:sldId id="280" r:id="rId11"/>
    <p:sldId id="298" r:id="rId12"/>
    <p:sldId id="281" r:id="rId13"/>
    <p:sldId id="300" r:id="rId14"/>
    <p:sldId id="301" r:id="rId15"/>
    <p:sldId id="302" r:id="rId16"/>
    <p:sldId id="275" r:id="rId17"/>
    <p:sldId id="265" r:id="rId1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1" d="100"/>
          <a:sy n="61" d="100"/>
        </p:scale>
        <p:origin x="-96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ผลการประเมิน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ความสามารถในการจัดการวิสาหกิจ</c:v>
                </c:pt>
                <c:pt idx="1">
                  <c:v>ความสามารถในการจัดการองค์กร</c:v>
                </c:pt>
                <c:pt idx="2">
                  <c:v>ความสามารถในการสร้างนวัตกรรม</c:v>
                </c:pt>
                <c:pt idx="3">
                  <c:v>การสร้างผลประโยชน์แก่สาธารณะ</c:v>
                </c:pt>
                <c:pt idx="4">
                  <c:v>การคำนึงถึงหลักจริยธรรม-สัมมาชีพ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15</c:v>
                </c:pt>
                <c:pt idx="3">
                  <c:v>12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AC-4B9C-A374-1ADA182278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คะแนนเต็ม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ความสามารถในการจัดการวิสาหกิจ</c:v>
                </c:pt>
                <c:pt idx="1">
                  <c:v>ความสามารถในการจัดการองค์กร</c:v>
                </c:pt>
                <c:pt idx="2">
                  <c:v>ความสามารถในการสร้างนวัตกรรม</c:v>
                </c:pt>
                <c:pt idx="3">
                  <c:v>การสร้างผลประโยชน์แก่สาธารณะ</c:v>
                </c:pt>
                <c:pt idx="4">
                  <c:v>การคำนึงถึงหลักจริยธรรม-สัมมาชีพ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AAC-4B9C-A374-1ADA182278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0262528"/>
        <c:axId val="130264064"/>
      </c:radarChart>
      <c:catAx>
        <c:axId val="13026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endParaRPr lang="th-TH"/>
          </a:p>
        </c:txPr>
        <c:crossAx val="130264064"/>
        <c:crosses val="autoZero"/>
        <c:auto val="1"/>
        <c:lblAlgn val="ctr"/>
        <c:lblOffset val="100"/>
        <c:noMultiLvlLbl val="0"/>
      </c:catAx>
      <c:valAx>
        <c:axId val="130264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30262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endParaRPr lang="th-TH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endParaRPr lang="th-TH"/>
          </a:p>
        </c:txPr>
      </c:legendEntry>
      <c:layout>
        <c:manualLayout>
          <c:xMode val="edge"/>
          <c:yMode val="edge"/>
          <c:x val="0.71337132200580189"/>
          <c:y val="0.8413684003785239"/>
          <c:w val="0.21089469079522954"/>
          <c:h val="0.140799900012498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H SarabunPSK" panose="020B0500040200020003" pitchFamily="34" charset="-34"/>
              <a:ea typeface="+mn-ea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428146385294421"/>
          <c:y val="0.10063899678572651"/>
          <c:w val="0.3950173908552071"/>
          <c:h val="0.70677464754042796"/>
        </c:manualLayout>
      </c:layout>
      <c:radarChart>
        <c:radarStyle val="marker"/>
        <c:varyColors val="0"/>
        <c:ser>
          <c:idx val="0"/>
          <c:order val="0"/>
          <c:tx>
            <c:strRef>
              <c:f>'ประเภทที่ 1'!$B$2</c:f>
              <c:strCache>
                <c:ptCount val="1"/>
                <c:pt idx="0">
                  <c:v>จ. สงขลา (กลุ่มโรงสีข้าวชุมชนบ้านหนองโอน หมู่ที่ 6 ตำบลควนรู อำเภอรัตภูมิ)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'ประเภทที่ 1'!$C$1:$G$1</c:f>
              <c:strCache>
                <c:ptCount val="5"/>
                <c:pt idx="0">
                  <c:v>ความสามารถในการจัดการวิสาหกิจ</c:v>
                </c:pt>
                <c:pt idx="1">
                  <c:v>ความสามารถในการจัดการองค์กร</c:v>
                </c:pt>
                <c:pt idx="2">
                  <c:v>ความสามารถในการสร้างนวัตกรรม</c:v>
                </c:pt>
                <c:pt idx="3">
                  <c:v>การสร้างผลประโยชน์แก่สาธารณะ</c:v>
                </c:pt>
                <c:pt idx="4">
                  <c:v>ความยึดมั่นในหลักคุณธรรม</c:v>
                </c:pt>
              </c:strCache>
            </c:strRef>
          </c:cat>
          <c:val>
            <c:numRef>
              <c:f>'ประเภทที่ 1'!$C$2:$G$2</c:f>
              <c:numCache>
                <c:formatCode>General</c:formatCode>
                <c:ptCount val="5"/>
                <c:pt idx="0">
                  <c:v>14</c:v>
                </c:pt>
                <c:pt idx="1">
                  <c:v>14</c:v>
                </c:pt>
                <c:pt idx="2">
                  <c:v>15</c:v>
                </c:pt>
                <c:pt idx="3">
                  <c:v>15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861-4C97-8331-AB22427D9676}"/>
            </c:ext>
          </c:extLst>
        </c:ser>
        <c:ser>
          <c:idx val="1"/>
          <c:order val="1"/>
          <c:tx>
            <c:strRef>
              <c:f>'ประเภทที่ 1'!$B$3</c:f>
              <c:strCache>
                <c:ptCount val="1"/>
                <c:pt idx="0">
                  <c:v>จ. สมุทรปราการ (กลุ่มอาชีพบ้านคลองนาเกลือ หมู่ที่ 2 ตำบลนาเกลือ อำเภอพระสมุทรเจดีย์)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2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'ประเภทที่ 1'!$C$1:$G$1</c:f>
              <c:strCache>
                <c:ptCount val="5"/>
                <c:pt idx="0">
                  <c:v>ความสามารถในการจัดการวิสาหกิจ</c:v>
                </c:pt>
                <c:pt idx="1">
                  <c:v>ความสามารถในการจัดการองค์กร</c:v>
                </c:pt>
                <c:pt idx="2">
                  <c:v>ความสามารถในการสร้างนวัตกรรม</c:v>
                </c:pt>
                <c:pt idx="3">
                  <c:v>การสร้างผลประโยชน์แก่สาธารณะ</c:v>
                </c:pt>
                <c:pt idx="4">
                  <c:v>ความยึดมั่นในหลักคุณธรรม</c:v>
                </c:pt>
              </c:strCache>
            </c:strRef>
          </c:cat>
          <c:val>
            <c:numRef>
              <c:f>'ประเภทที่ 1'!$C$3:$G$3</c:f>
              <c:numCache>
                <c:formatCode>General</c:formatCode>
                <c:ptCount val="5"/>
                <c:pt idx="0">
                  <c:v>15</c:v>
                </c:pt>
                <c:pt idx="1">
                  <c:v>13</c:v>
                </c:pt>
                <c:pt idx="2">
                  <c:v>14</c:v>
                </c:pt>
                <c:pt idx="3">
                  <c:v>14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861-4C97-8331-AB22427D9676}"/>
            </c:ext>
          </c:extLst>
        </c:ser>
        <c:ser>
          <c:idx val="2"/>
          <c:order val="2"/>
          <c:tx>
            <c:strRef>
              <c:f>'ประเภทที่ 1'!$B$4</c:f>
              <c:strCache>
                <c:ptCount val="1"/>
                <c:pt idx="0">
                  <c:v>จ. สงขลา (กลุ่มสบู่ตาลโตนด (โหนด นา เล) หมู่ที่ 7 ตำบลท่าหิน อำเภอสทิงพระ)</c:v>
                </c:pt>
              </c:strCache>
            </c:strRef>
          </c:tx>
          <c:spPr>
            <a:ln w="349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3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'ประเภทที่ 1'!$C$1:$G$1</c:f>
              <c:strCache>
                <c:ptCount val="5"/>
                <c:pt idx="0">
                  <c:v>ความสามารถในการจัดการวิสาหกิจ</c:v>
                </c:pt>
                <c:pt idx="1">
                  <c:v>ความสามารถในการจัดการองค์กร</c:v>
                </c:pt>
                <c:pt idx="2">
                  <c:v>ความสามารถในการสร้างนวัตกรรม</c:v>
                </c:pt>
                <c:pt idx="3">
                  <c:v>การสร้างผลประโยชน์แก่สาธารณะ</c:v>
                </c:pt>
                <c:pt idx="4">
                  <c:v>ความยึดมั่นในหลักคุณธรรม</c:v>
                </c:pt>
              </c:strCache>
            </c:strRef>
          </c:cat>
          <c:val>
            <c:numRef>
              <c:f>'ประเภทที่ 1'!$C$4:$G$4</c:f>
              <c:numCache>
                <c:formatCode>General</c:formatCode>
                <c:ptCount val="5"/>
                <c:pt idx="0">
                  <c:v>14</c:v>
                </c:pt>
                <c:pt idx="1">
                  <c:v>8</c:v>
                </c:pt>
                <c:pt idx="2">
                  <c:v>15</c:v>
                </c:pt>
                <c:pt idx="3">
                  <c:v>15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861-4C97-8331-AB22427D9676}"/>
            </c:ext>
          </c:extLst>
        </c:ser>
        <c:ser>
          <c:idx val="3"/>
          <c:order val="3"/>
          <c:tx>
            <c:strRef>
              <c:f>'ประเภทที่ 1'!$B$5</c:f>
              <c:strCache>
                <c:ptCount val="1"/>
                <c:pt idx="0">
                  <c:v>จ. สมุทรสงคราม (กลุ่มแปรรูปผลผลิตกล้วยมุก-หอม หมู่ที่ 5 ตำบลเหมืองใหม่ อำเภออัมพวา)</c:v>
                </c:pt>
              </c:strCache>
            </c:strRef>
          </c:tx>
          <c:spPr>
            <a:ln w="34925" cap="rnd">
              <a:solidFill>
                <a:schemeClr val="accent4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4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'ประเภทที่ 1'!$C$1:$G$1</c:f>
              <c:strCache>
                <c:ptCount val="5"/>
                <c:pt idx="0">
                  <c:v>ความสามารถในการจัดการวิสาหกิจ</c:v>
                </c:pt>
                <c:pt idx="1">
                  <c:v>ความสามารถในการจัดการองค์กร</c:v>
                </c:pt>
                <c:pt idx="2">
                  <c:v>ความสามารถในการสร้างนวัตกรรม</c:v>
                </c:pt>
                <c:pt idx="3">
                  <c:v>การสร้างผลประโยชน์แก่สาธารณะ</c:v>
                </c:pt>
                <c:pt idx="4">
                  <c:v>ความยึดมั่นในหลักคุณธรรม</c:v>
                </c:pt>
              </c:strCache>
            </c:strRef>
          </c:cat>
          <c:val>
            <c:numRef>
              <c:f>'ประเภทที่ 1'!$C$5:$G$5</c:f>
              <c:numCache>
                <c:formatCode>General</c:formatCode>
                <c:ptCount val="5"/>
                <c:pt idx="0">
                  <c:v>13</c:v>
                </c:pt>
                <c:pt idx="1">
                  <c:v>11</c:v>
                </c:pt>
                <c:pt idx="2">
                  <c:v>11</c:v>
                </c:pt>
                <c:pt idx="3">
                  <c:v>15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861-4C97-8331-AB22427D9676}"/>
            </c:ext>
          </c:extLst>
        </c:ser>
        <c:ser>
          <c:idx val="4"/>
          <c:order val="4"/>
          <c:tx>
            <c:strRef>
              <c:f>'ประเภทที่ 1'!$B$6</c:f>
              <c:strCache>
                <c:ptCount val="1"/>
                <c:pt idx="0">
                  <c:v>จ. ยโสธร (กลุ่มวิสาหกิจชุมชนบ้านคุ้มพัฒนา (ข้าวหอมมะลิปลอดภัย) หมู่ที่ 2 ตำบลคูเมือง อำเภอมหาชนะชัย)</c:v>
                </c:pt>
              </c:strCache>
            </c:strRef>
          </c:tx>
          <c:spPr>
            <a:ln w="34925" cap="rnd">
              <a:solidFill>
                <a:schemeClr val="accent5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5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'ประเภทที่ 1'!$C$1:$G$1</c:f>
              <c:strCache>
                <c:ptCount val="5"/>
                <c:pt idx="0">
                  <c:v>ความสามารถในการจัดการวิสาหกิจ</c:v>
                </c:pt>
                <c:pt idx="1">
                  <c:v>ความสามารถในการจัดการองค์กร</c:v>
                </c:pt>
                <c:pt idx="2">
                  <c:v>ความสามารถในการสร้างนวัตกรรม</c:v>
                </c:pt>
                <c:pt idx="3">
                  <c:v>การสร้างผลประโยชน์แก่สาธารณะ</c:v>
                </c:pt>
                <c:pt idx="4">
                  <c:v>ความยึดมั่นในหลักคุณธรรม</c:v>
                </c:pt>
              </c:strCache>
            </c:strRef>
          </c:cat>
          <c:val>
            <c:numRef>
              <c:f>'ประเภทที่ 1'!$C$6:$G$6</c:f>
              <c:numCache>
                <c:formatCode>General</c:formatCode>
                <c:ptCount val="5"/>
                <c:pt idx="0">
                  <c:v>15</c:v>
                </c:pt>
                <c:pt idx="1">
                  <c:v>12</c:v>
                </c:pt>
                <c:pt idx="2">
                  <c:v>5</c:v>
                </c:pt>
                <c:pt idx="3">
                  <c:v>13</c:v>
                </c:pt>
                <c:pt idx="4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861-4C97-8331-AB22427D9676}"/>
            </c:ext>
          </c:extLst>
        </c:ser>
        <c:ser>
          <c:idx val="5"/>
          <c:order val="5"/>
          <c:tx>
            <c:strRef>
              <c:f>'ประเภทที่ 1'!$B$7</c:f>
              <c:strCache>
                <c:ptCount val="1"/>
                <c:pt idx="0">
                  <c:v>จ. นนทบุรี (กลุ่มอาชีพสตรีแปรรูปอาหารบางเลน หมู่ที่ 2 ตำบลบางเลน อำเภอบางใหญ่)</c:v>
                </c:pt>
              </c:strCache>
            </c:strRef>
          </c:tx>
          <c:spPr>
            <a:ln w="34925" cap="rnd">
              <a:solidFill>
                <a:schemeClr val="accent6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6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'ประเภทที่ 1'!$C$1:$G$1</c:f>
              <c:strCache>
                <c:ptCount val="5"/>
                <c:pt idx="0">
                  <c:v>ความสามารถในการจัดการวิสาหกิจ</c:v>
                </c:pt>
                <c:pt idx="1">
                  <c:v>ความสามารถในการจัดการองค์กร</c:v>
                </c:pt>
                <c:pt idx="2">
                  <c:v>ความสามารถในการสร้างนวัตกรรม</c:v>
                </c:pt>
                <c:pt idx="3">
                  <c:v>การสร้างผลประโยชน์แก่สาธารณะ</c:v>
                </c:pt>
                <c:pt idx="4">
                  <c:v>ความยึดมั่นในหลักคุณธรรม</c:v>
                </c:pt>
              </c:strCache>
            </c:strRef>
          </c:cat>
          <c:val>
            <c:numRef>
              <c:f>'ประเภทที่ 1'!$C$7:$G$7</c:f>
              <c:numCache>
                <c:formatCode>General</c:formatCode>
                <c:ptCount val="5"/>
                <c:pt idx="0">
                  <c:v>14</c:v>
                </c:pt>
                <c:pt idx="1">
                  <c:v>12</c:v>
                </c:pt>
                <c:pt idx="2">
                  <c:v>8</c:v>
                </c:pt>
                <c:pt idx="3">
                  <c:v>15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861-4C97-8331-AB22427D9676}"/>
            </c:ext>
          </c:extLst>
        </c:ser>
        <c:ser>
          <c:idx val="6"/>
          <c:order val="6"/>
          <c:tx>
            <c:strRef>
              <c:f>'ประเภทที่ 1'!$B$8</c:f>
              <c:strCache>
                <c:ptCount val="1"/>
                <c:pt idx="0">
                  <c:v>จ. ชัยภูมิ (กลุ่มแปรรูปผลิตภัณฑ์ชมรมผู้นำอาสาพัฒนาชุมชนอำเภอเกษตรสมบูรณ์ หมู่ที่ 3 ตำบลบ้านหัน อำเภอเกษตรสมบูรณ์)</c:v>
                </c:pt>
              </c:strCache>
            </c:strRef>
          </c:tx>
          <c:spPr>
            <a:ln w="34925" cap="rnd">
              <a:solidFill>
                <a:schemeClr val="accent1">
                  <a:lumMod val="60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>
                <a:solidFill>
                  <a:schemeClr val="accent1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'ประเภทที่ 1'!$C$1:$G$1</c:f>
              <c:strCache>
                <c:ptCount val="5"/>
                <c:pt idx="0">
                  <c:v>ความสามารถในการจัดการวิสาหกิจ</c:v>
                </c:pt>
                <c:pt idx="1">
                  <c:v>ความสามารถในการจัดการองค์กร</c:v>
                </c:pt>
                <c:pt idx="2">
                  <c:v>ความสามารถในการสร้างนวัตกรรม</c:v>
                </c:pt>
                <c:pt idx="3">
                  <c:v>การสร้างผลประโยชน์แก่สาธารณะ</c:v>
                </c:pt>
                <c:pt idx="4">
                  <c:v>ความยึดมั่นในหลักคุณธรรม</c:v>
                </c:pt>
              </c:strCache>
            </c:strRef>
          </c:cat>
          <c:val>
            <c:numRef>
              <c:f>'ประเภทที่ 1'!$C$8:$G$8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5</c:v>
                </c:pt>
                <c:pt idx="3">
                  <c:v>12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861-4C97-8331-AB22427D96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2427008"/>
        <c:axId val="112428928"/>
      </c:radarChart>
      <c:catAx>
        <c:axId val="11242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endParaRPr lang="th-TH"/>
          </a:p>
        </c:txPr>
        <c:crossAx val="112428928"/>
        <c:crosses val="autoZero"/>
        <c:auto val="1"/>
        <c:lblAlgn val="ctr"/>
        <c:lblOffset val="100"/>
        <c:noMultiLvlLbl val="0"/>
      </c:catAx>
      <c:valAx>
        <c:axId val="112428928"/>
        <c:scaling>
          <c:orientation val="minMax"/>
          <c:max val="1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11242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6729778562615869E-2"/>
          <c:y val="0.76632211906664005"/>
          <c:w val="0.92172312238211351"/>
          <c:h val="0.19730217447346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H SarabunPSK" panose="020B0500040200020003" pitchFamily="34" charset="-34"/>
              <a:ea typeface="+mn-ea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11399B-0FDC-4454-ADD7-6981A50A099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98B4CE33-E25F-45ED-B603-DA18B4D59B43}">
      <dgm:prSet phldrT="[Text]"/>
      <dgm:spPr>
        <a:solidFill>
          <a:schemeClr val="accent2"/>
        </a:solidFill>
      </dgm:spPr>
      <dgm:t>
        <a:bodyPr/>
        <a:lstStyle/>
        <a:p>
          <a:r>
            <a:rPr lang="th-TH" dirty="0" smtClean="0">
              <a:latin typeface="FreesiaUPC" panose="020B0604020202020204" pitchFamily="34" charset="-34"/>
              <a:cs typeface="FreesiaUPC" panose="020B0604020202020204" pitchFamily="34" charset="-34"/>
            </a:rPr>
            <a:t>ลดรายจ่าย</a:t>
          </a:r>
          <a:endParaRPr lang="th-TH" dirty="0">
            <a:latin typeface="FreesiaUPC" panose="020B0604020202020204" pitchFamily="34" charset="-34"/>
            <a:cs typeface="FreesiaUPC" panose="020B0604020202020204" pitchFamily="34" charset="-34"/>
          </a:endParaRPr>
        </a:p>
      </dgm:t>
    </dgm:pt>
    <dgm:pt modelId="{E613B4D2-DB3E-4C07-B7D0-6852E7EBB89B}" type="parTrans" cxnId="{BB89EB76-2FD4-4133-B5AD-8919FC7708C6}">
      <dgm:prSet/>
      <dgm:spPr/>
      <dgm:t>
        <a:bodyPr/>
        <a:lstStyle/>
        <a:p>
          <a:endParaRPr lang="th-TH"/>
        </a:p>
      </dgm:t>
    </dgm:pt>
    <dgm:pt modelId="{FC47773F-0347-4336-8592-1ABD77FE79B9}" type="sibTrans" cxnId="{BB89EB76-2FD4-4133-B5AD-8919FC7708C6}">
      <dgm:prSet/>
      <dgm:spPr/>
      <dgm:t>
        <a:bodyPr/>
        <a:lstStyle/>
        <a:p>
          <a:endParaRPr lang="th-TH"/>
        </a:p>
      </dgm:t>
    </dgm:pt>
    <dgm:pt modelId="{77D65D39-6C24-4EF7-BB1C-DC825EA3F7D4}">
      <dgm:prSet phldrT="[Text]"/>
      <dgm:spPr/>
      <dgm:t>
        <a:bodyPr/>
        <a:lstStyle/>
        <a:p>
          <a:r>
            <a:rPr lang="th-TH" dirty="0" smtClean="0">
              <a:latin typeface="FreesiaUPC" panose="020B0604020202020204" pitchFamily="34" charset="-34"/>
              <a:cs typeface="FreesiaUPC" panose="020B0604020202020204" pitchFamily="34" charset="-34"/>
            </a:rPr>
            <a:t>รายได้เสริมเล็กๆน้อยๆ</a:t>
          </a:r>
          <a:endParaRPr lang="th-TH" dirty="0">
            <a:latin typeface="FreesiaUPC" panose="020B0604020202020204" pitchFamily="34" charset="-34"/>
            <a:cs typeface="FreesiaUPC" panose="020B0604020202020204" pitchFamily="34" charset="-34"/>
          </a:endParaRPr>
        </a:p>
      </dgm:t>
    </dgm:pt>
    <dgm:pt modelId="{E8EEC996-066F-4FDC-BA19-3E06BC0E3941}" type="parTrans" cxnId="{8FDC2C9C-4B3D-448F-B0B0-C06D7B87085C}">
      <dgm:prSet/>
      <dgm:spPr/>
      <dgm:t>
        <a:bodyPr/>
        <a:lstStyle/>
        <a:p>
          <a:endParaRPr lang="th-TH"/>
        </a:p>
      </dgm:t>
    </dgm:pt>
    <dgm:pt modelId="{25AF75D6-6F9E-4EA0-8617-3B664882D138}" type="sibTrans" cxnId="{8FDC2C9C-4B3D-448F-B0B0-C06D7B87085C}">
      <dgm:prSet/>
      <dgm:spPr/>
      <dgm:t>
        <a:bodyPr/>
        <a:lstStyle/>
        <a:p>
          <a:endParaRPr lang="th-TH"/>
        </a:p>
      </dgm:t>
    </dgm:pt>
    <dgm:pt modelId="{AF6BC6F0-1768-49AD-AE4E-9450B326C218}">
      <dgm:prSet phldrT="[Text]"/>
      <dgm:spPr/>
      <dgm:t>
        <a:bodyPr/>
        <a:lstStyle/>
        <a:p>
          <a:r>
            <a:rPr lang="th-TH" dirty="0" smtClean="0">
              <a:latin typeface="FreesiaUPC" panose="020B0604020202020204" pitchFamily="34" charset="-34"/>
              <a:cs typeface="FreesiaUPC" panose="020B0604020202020204" pitchFamily="34" charset="-34"/>
            </a:rPr>
            <a:t>รายได้เสริม</a:t>
          </a:r>
          <a:endParaRPr lang="th-TH" dirty="0">
            <a:latin typeface="FreesiaUPC" panose="020B0604020202020204" pitchFamily="34" charset="-34"/>
            <a:cs typeface="FreesiaUPC" panose="020B0604020202020204" pitchFamily="34" charset="-34"/>
          </a:endParaRPr>
        </a:p>
      </dgm:t>
    </dgm:pt>
    <dgm:pt modelId="{DD2875D9-FA29-4BE2-B3FD-8AE0057A0539}" type="parTrans" cxnId="{EA712451-56B1-49AA-B477-1BF7842BBE2A}">
      <dgm:prSet/>
      <dgm:spPr/>
      <dgm:t>
        <a:bodyPr/>
        <a:lstStyle/>
        <a:p>
          <a:endParaRPr lang="th-TH"/>
        </a:p>
      </dgm:t>
    </dgm:pt>
    <dgm:pt modelId="{AF361E44-5217-4987-96CB-C7CFAEB4244A}" type="sibTrans" cxnId="{EA712451-56B1-49AA-B477-1BF7842BBE2A}">
      <dgm:prSet/>
      <dgm:spPr/>
      <dgm:t>
        <a:bodyPr/>
        <a:lstStyle/>
        <a:p>
          <a:endParaRPr lang="th-TH"/>
        </a:p>
      </dgm:t>
    </dgm:pt>
    <dgm:pt modelId="{965F3F0B-F114-4B79-9915-AFA4EE1F75AF}">
      <dgm:prSet phldrT="[Text]"/>
      <dgm:spPr/>
      <dgm:t>
        <a:bodyPr/>
        <a:lstStyle/>
        <a:p>
          <a:r>
            <a:rPr lang="th-TH" dirty="0" smtClean="0">
              <a:latin typeface="FreesiaUPC" panose="020B0604020202020204" pitchFamily="34" charset="-34"/>
              <a:cs typeface="FreesiaUPC" panose="020B0604020202020204" pitchFamily="34" charset="-34"/>
            </a:rPr>
            <a:t>รายได้หลัก</a:t>
          </a:r>
          <a:endParaRPr lang="th-TH" dirty="0">
            <a:latin typeface="FreesiaUPC" panose="020B0604020202020204" pitchFamily="34" charset="-34"/>
            <a:cs typeface="FreesiaUPC" panose="020B0604020202020204" pitchFamily="34" charset="-34"/>
          </a:endParaRPr>
        </a:p>
      </dgm:t>
    </dgm:pt>
    <dgm:pt modelId="{A856D603-D12F-44B6-B8F7-7FE2229D98C3}" type="parTrans" cxnId="{B991A24D-8BB3-455F-BDCD-DB6A1182BDB7}">
      <dgm:prSet/>
      <dgm:spPr/>
      <dgm:t>
        <a:bodyPr/>
        <a:lstStyle/>
        <a:p>
          <a:endParaRPr lang="th-TH"/>
        </a:p>
      </dgm:t>
    </dgm:pt>
    <dgm:pt modelId="{537094EA-1D86-4E60-A912-16BF18E9C352}" type="sibTrans" cxnId="{B991A24D-8BB3-455F-BDCD-DB6A1182BDB7}">
      <dgm:prSet/>
      <dgm:spPr/>
      <dgm:t>
        <a:bodyPr/>
        <a:lstStyle/>
        <a:p>
          <a:endParaRPr lang="th-TH"/>
        </a:p>
      </dgm:t>
    </dgm:pt>
    <dgm:pt modelId="{D42DBF57-A5C9-40CB-B45D-1C4AB581BBC0}" type="pres">
      <dgm:prSet presAssocID="{D211399B-0FDC-4454-ADD7-6981A50A0994}" presName="CompostProcess" presStyleCnt="0">
        <dgm:presLayoutVars>
          <dgm:dir/>
          <dgm:resizeHandles val="exact"/>
        </dgm:presLayoutVars>
      </dgm:prSet>
      <dgm:spPr/>
    </dgm:pt>
    <dgm:pt modelId="{DA1AA2C8-9A1C-459E-9E03-E1317A2D09A6}" type="pres">
      <dgm:prSet presAssocID="{D211399B-0FDC-4454-ADD7-6981A50A0994}" presName="arrow" presStyleLbl="bgShp" presStyleIdx="0" presStyleCnt="1"/>
      <dgm:spPr/>
    </dgm:pt>
    <dgm:pt modelId="{4CE5594E-3717-4348-A05E-61CDC7F248E6}" type="pres">
      <dgm:prSet presAssocID="{D211399B-0FDC-4454-ADD7-6981A50A0994}" presName="linearProcess" presStyleCnt="0"/>
      <dgm:spPr/>
    </dgm:pt>
    <dgm:pt modelId="{F85E73F1-8FE8-4A3B-A00A-E3874069DB62}" type="pres">
      <dgm:prSet presAssocID="{98B4CE33-E25F-45ED-B603-DA18B4D59B43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B701043-1300-4F5B-A150-E29C23D195B0}" type="pres">
      <dgm:prSet presAssocID="{FC47773F-0347-4336-8592-1ABD77FE79B9}" presName="sibTrans" presStyleCnt="0"/>
      <dgm:spPr/>
    </dgm:pt>
    <dgm:pt modelId="{2603E5C2-F9FF-4A37-828D-7E0EB2BD34C0}" type="pres">
      <dgm:prSet presAssocID="{77D65D39-6C24-4EF7-BB1C-DC825EA3F7D4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1E852A0-26E4-4908-8DBE-C2FEB7CF58F5}" type="pres">
      <dgm:prSet presAssocID="{25AF75D6-6F9E-4EA0-8617-3B664882D138}" presName="sibTrans" presStyleCnt="0"/>
      <dgm:spPr/>
    </dgm:pt>
    <dgm:pt modelId="{C3E3339B-32A7-4890-9D77-5CDF375FFC2E}" type="pres">
      <dgm:prSet presAssocID="{AF6BC6F0-1768-49AD-AE4E-9450B326C218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9CF32FD-B076-46E1-B78A-1DFE4D0B79F5}" type="pres">
      <dgm:prSet presAssocID="{AF361E44-5217-4987-96CB-C7CFAEB4244A}" presName="sibTrans" presStyleCnt="0"/>
      <dgm:spPr/>
    </dgm:pt>
    <dgm:pt modelId="{E2466ABD-AE67-4B2D-B220-306570D94AA7}" type="pres">
      <dgm:prSet presAssocID="{965F3F0B-F114-4B79-9915-AFA4EE1F75AF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4E111BE-E110-48EE-A38A-137CB345E651}" type="presOf" srcId="{D211399B-0FDC-4454-ADD7-6981A50A0994}" destId="{D42DBF57-A5C9-40CB-B45D-1C4AB581BBC0}" srcOrd="0" destOrd="0" presId="urn:microsoft.com/office/officeart/2005/8/layout/hProcess9"/>
    <dgm:cxn modelId="{EA712451-56B1-49AA-B477-1BF7842BBE2A}" srcId="{D211399B-0FDC-4454-ADD7-6981A50A0994}" destId="{AF6BC6F0-1768-49AD-AE4E-9450B326C218}" srcOrd="2" destOrd="0" parTransId="{DD2875D9-FA29-4BE2-B3FD-8AE0057A0539}" sibTransId="{AF361E44-5217-4987-96CB-C7CFAEB4244A}"/>
    <dgm:cxn modelId="{47926875-A6A2-47EA-8055-219356034E41}" type="presOf" srcId="{98B4CE33-E25F-45ED-B603-DA18B4D59B43}" destId="{F85E73F1-8FE8-4A3B-A00A-E3874069DB62}" srcOrd="0" destOrd="0" presId="urn:microsoft.com/office/officeart/2005/8/layout/hProcess9"/>
    <dgm:cxn modelId="{B991A24D-8BB3-455F-BDCD-DB6A1182BDB7}" srcId="{D211399B-0FDC-4454-ADD7-6981A50A0994}" destId="{965F3F0B-F114-4B79-9915-AFA4EE1F75AF}" srcOrd="3" destOrd="0" parTransId="{A856D603-D12F-44B6-B8F7-7FE2229D98C3}" sibTransId="{537094EA-1D86-4E60-A912-16BF18E9C352}"/>
    <dgm:cxn modelId="{8FDC2C9C-4B3D-448F-B0B0-C06D7B87085C}" srcId="{D211399B-0FDC-4454-ADD7-6981A50A0994}" destId="{77D65D39-6C24-4EF7-BB1C-DC825EA3F7D4}" srcOrd="1" destOrd="0" parTransId="{E8EEC996-066F-4FDC-BA19-3E06BC0E3941}" sibTransId="{25AF75D6-6F9E-4EA0-8617-3B664882D138}"/>
    <dgm:cxn modelId="{2037491F-99D9-40D7-9929-5E71E0353B34}" type="presOf" srcId="{AF6BC6F0-1768-49AD-AE4E-9450B326C218}" destId="{C3E3339B-32A7-4890-9D77-5CDF375FFC2E}" srcOrd="0" destOrd="0" presId="urn:microsoft.com/office/officeart/2005/8/layout/hProcess9"/>
    <dgm:cxn modelId="{BB89EB76-2FD4-4133-B5AD-8919FC7708C6}" srcId="{D211399B-0FDC-4454-ADD7-6981A50A0994}" destId="{98B4CE33-E25F-45ED-B603-DA18B4D59B43}" srcOrd="0" destOrd="0" parTransId="{E613B4D2-DB3E-4C07-B7D0-6852E7EBB89B}" sibTransId="{FC47773F-0347-4336-8592-1ABD77FE79B9}"/>
    <dgm:cxn modelId="{8215B514-8487-40A9-8884-E080191DD15E}" type="presOf" srcId="{77D65D39-6C24-4EF7-BB1C-DC825EA3F7D4}" destId="{2603E5C2-F9FF-4A37-828D-7E0EB2BD34C0}" srcOrd="0" destOrd="0" presId="urn:microsoft.com/office/officeart/2005/8/layout/hProcess9"/>
    <dgm:cxn modelId="{725C9AF9-EAF1-4A0F-A734-3024A0D0ADA3}" type="presOf" srcId="{965F3F0B-F114-4B79-9915-AFA4EE1F75AF}" destId="{E2466ABD-AE67-4B2D-B220-306570D94AA7}" srcOrd="0" destOrd="0" presId="urn:microsoft.com/office/officeart/2005/8/layout/hProcess9"/>
    <dgm:cxn modelId="{B14F453E-77A6-4954-8786-EAFCA471557F}" type="presParOf" srcId="{D42DBF57-A5C9-40CB-B45D-1C4AB581BBC0}" destId="{DA1AA2C8-9A1C-459E-9E03-E1317A2D09A6}" srcOrd="0" destOrd="0" presId="urn:microsoft.com/office/officeart/2005/8/layout/hProcess9"/>
    <dgm:cxn modelId="{12B967F0-C2C2-4DC0-BDD3-4924B4ABCFD6}" type="presParOf" srcId="{D42DBF57-A5C9-40CB-B45D-1C4AB581BBC0}" destId="{4CE5594E-3717-4348-A05E-61CDC7F248E6}" srcOrd="1" destOrd="0" presId="urn:microsoft.com/office/officeart/2005/8/layout/hProcess9"/>
    <dgm:cxn modelId="{E1779A8B-09AD-4AEA-8B9B-12ABED5C28F0}" type="presParOf" srcId="{4CE5594E-3717-4348-A05E-61CDC7F248E6}" destId="{F85E73F1-8FE8-4A3B-A00A-E3874069DB62}" srcOrd="0" destOrd="0" presId="urn:microsoft.com/office/officeart/2005/8/layout/hProcess9"/>
    <dgm:cxn modelId="{0AD38A6D-DBDE-4124-97B5-7FBDED8666E4}" type="presParOf" srcId="{4CE5594E-3717-4348-A05E-61CDC7F248E6}" destId="{2B701043-1300-4F5B-A150-E29C23D195B0}" srcOrd="1" destOrd="0" presId="urn:microsoft.com/office/officeart/2005/8/layout/hProcess9"/>
    <dgm:cxn modelId="{7938CFC2-63E9-4EA4-A2C0-B20EFE815AD7}" type="presParOf" srcId="{4CE5594E-3717-4348-A05E-61CDC7F248E6}" destId="{2603E5C2-F9FF-4A37-828D-7E0EB2BD34C0}" srcOrd="2" destOrd="0" presId="urn:microsoft.com/office/officeart/2005/8/layout/hProcess9"/>
    <dgm:cxn modelId="{B670C5C6-2594-49B5-8046-7CD03947CF15}" type="presParOf" srcId="{4CE5594E-3717-4348-A05E-61CDC7F248E6}" destId="{41E852A0-26E4-4908-8DBE-C2FEB7CF58F5}" srcOrd="3" destOrd="0" presId="urn:microsoft.com/office/officeart/2005/8/layout/hProcess9"/>
    <dgm:cxn modelId="{D4C8BA76-3F66-4993-AF5E-8D5961CFF20F}" type="presParOf" srcId="{4CE5594E-3717-4348-A05E-61CDC7F248E6}" destId="{C3E3339B-32A7-4890-9D77-5CDF375FFC2E}" srcOrd="4" destOrd="0" presId="urn:microsoft.com/office/officeart/2005/8/layout/hProcess9"/>
    <dgm:cxn modelId="{7F82F38D-EC72-44BE-BFF1-8295E6E2A716}" type="presParOf" srcId="{4CE5594E-3717-4348-A05E-61CDC7F248E6}" destId="{C9CF32FD-B076-46E1-B78A-1DFE4D0B79F5}" srcOrd="5" destOrd="0" presId="urn:microsoft.com/office/officeart/2005/8/layout/hProcess9"/>
    <dgm:cxn modelId="{BA54D14E-BD48-41F5-98D7-A72E2206E2BF}" type="presParOf" srcId="{4CE5594E-3717-4348-A05E-61CDC7F248E6}" destId="{E2466ABD-AE67-4B2D-B220-306570D94AA7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E167EF-F9B0-4C29-97CF-901F9AB81AA0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24683F3A-9A04-43E7-A6AA-C330104E37DF}">
      <dgm:prSet phldrT="[Text]"/>
      <dgm:spPr/>
      <dgm:t>
        <a:bodyPr/>
        <a:lstStyle/>
        <a:p>
          <a:r>
            <a:rPr lang="th-TH" dirty="0" smtClean="0"/>
            <a:t>สัมมาชีพชุมชน</a:t>
          </a:r>
          <a:endParaRPr lang="th-TH" dirty="0"/>
        </a:p>
      </dgm:t>
    </dgm:pt>
    <dgm:pt modelId="{6C62B58D-F671-423A-B45E-E4BEF9C603C7}" type="parTrans" cxnId="{AA781E00-C840-424F-9A58-D578FB4779D9}">
      <dgm:prSet/>
      <dgm:spPr/>
      <dgm:t>
        <a:bodyPr/>
        <a:lstStyle/>
        <a:p>
          <a:endParaRPr lang="th-TH"/>
        </a:p>
      </dgm:t>
    </dgm:pt>
    <dgm:pt modelId="{AE00C3CE-79DC-42A4-929A-9F30463C65E2}" type="sibTrans" cxnId="{AA781E00-C840-424F-9A58-D578FB4779D9}">
      <dgm:prSet/>
      <dgm:spPr/>
      <dgm:t>
        <a:bodyPr/>
        <a:lstStyle/>
        <a:p>
          <a:endParaRPr lang="th-TH"/>
        </a:p>
      </dgm:t>
    </dgm:pt>
    <dgm:pt modelId="{EA6F9DD6-3931-43BA-B732-F9B3A2073ACE}">
      <dgm:prSet phldrT="[Text]"/>
      <dgm:spPr/>
      <dgm:t>
        <a:bodyPr/>
        <a:lstStyle/>
        <a:p>
          <a:r>
            <a:rPr lang="th-TH" dirty="0" smtClean="0"/>
            <a:t>วิสาหกิจชุมชน</a:t>
          </a:r>
          <a:endParaRPr lang="th-TH" dirty="0"/>
        </a:p>
      </dgm:t>
    </dgm:pt>
    <dgm:pt modelId="{B2719158-A2DF-4956-A257-88F31931DAA8}" type="parTrans" cxnId="{BF017D9C-DA99-40FC-B874-3732915854C2}">
      <dgm:prSet/>
      <dgm:spPr/>
      <dgm:t>
        <a:bodyPr/>
        <a:lstStyle/>
        <a:p>
          <a:endParaRPr lang="th-TH"/>
        </a:p>
      </dgm:t>
    </dgm:pt>
    <dgm:pt modelId="{79343C8E-A658-4076-BBEB-12A3651D6825}" type="sibTrans" cxnId="{BF017D9C-DA99-40FC-B874-3732915854C2}">
      <dgm:prSet/>
      <dgm:spPr/>
      <dgm:t>
        <a:bodyPr/>
        <a:lstStyle/>
        <a:p>
          <a:endParaRPr lang="th-TH"/>
        </a:p>
      </dgm:t>
    </dgm:pt>
    <dgm:pt modelId="{0342566A-0C6F-49D4-BF34-282DA520A256}">
      <dgm:prSet phldrT="[Text]"/>
      <dgm:spPr/>
      <dgm:t>
        <a:bodyPr/>
        <a:lstStyle/>
        <a:p>
          <a:r>
            <a:rPr lang="th-TH" dirty="0" smtClean="0"/>
            <a:t>การประกอบการชุมชน</a:t>
          </a:r>
          <a:endParaRPr lang="th-TH" dirty="0"/>
        </a:p>
      </dgm:t>
    </dgm:pt>
    <dgm:pt modelId="{F0CB025C-221B-46B7-9759-949BD8E1C1D3}" type="parTrans" cxnId="{5D03D55A-AB2C-4716-A415-A43A93A69205}">
      <dgm:prSet/>
      <dgm:spPr/>
      <dgm:t>
        <a:bodyPr/>
        <a:lstStyle/>
        <a:p>
          <a:endParaRPr lang="th-TH"/>
        </a:p>
      </dgm:t>
    </dgm:pt>
    <dgm:pt modelId="{4E890C5B-ED41-4211-BAC6-28AE57C0F6D3}" type="sibTrans" cxnId="{5D03D55A-AB2C-4716-A415-A43A93A69205}">
      <dgm:prSet/>
      <dgm:spPr/>
      <dgm:t>
        <a:bodyPr/>
        <a:lstStyle/>
        <a:p>
          <a:endParaRPr lang="th-TH"/>
        </a:p>
      </dgm:t>
    </dgm:pt>
    <dgm:pt modelId="{C347480F-DBC7-435F-A4BC-2F6CE889A718}" type="pres">
      <dgm:prSet presAssocID="{37E167EF-F9B0-4C29-97CF-901F9AB81AA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th-TH"/>
        </a:p>
      </dgm:t>
    </dgm:pt>
    <dgm:pt modelId="{360EA054-FFF0-416C-ABA9-8ADBF3C3B719}" type="pres">
      <dgm:prSet presAssocID="{24683F3A-9A04-43E7-A6AA-C330104E37DF}" presName="composite" presStyleCnt="0"/>
      <dgm:spPr/>
    </dgm:pt>
    <dgm:pt modelId="{21449A3F-A2E6-4654-9720-2781417DEF87}" type="pres">
      <dgm:prSet presAssocID="{24683F3A-9A04-43E7-A6AA-C330104E37DF}" presName="LShape" presStyleLbl="alignNode1" presStyleIdx="0" presStyleCnt="5"/>
      <dgm:spPr/>
    </dgm:pt>
    <dgm:pt modelId="{283FF5E2-51B8-43C9-9356-034731D632AA}" type="pres">
      <dgm:prSet presAssocID="{24683F3A-9A04-43E7-A6AA-C330104E37DF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3653ABE-8BCA-4987-A49A-EBC870037E27}" type="pres">
      <dgm:prSet presAssocID="{24683F3A-9A04-43E7-A6AA-C330104E37DF}" presName="Triangle" presStyleLbl="alignNode1" presStyleIdx="1" presStyleCnt="5"/>
      <dgm:spPr/>
    </dgm:pt>
    <dgm:pt modelId="{65B2A6BD-20F3-4BF9-A418-44DBA12F5427}" type="pres">
      <dgm:prSet presAssocID="{AE00C3CE-79DC-42A4-929A-9F30463C65E2}" presName="sibTrans" presStyleCnt="0"/>
      <dgm:spPr/>
    </dgm:pt>
    <dgm:pt modelId="{719E7E57-97FB-4281-AB6D-1E8BF5A73855}" type="pres">
      <dgm:prSet presAssocID="{AE00C3CE-79DC-42A4-929A-9F30463C65E2}" presName="space" presStyleCnt="0"/>
      <dgm:spPr/>
    </dgm:pt>
    <dgm:pt modelId="{EC43200E-26A7-480C-88B5-8F57574D09FB}" type="pres">
      <dgm:prSet presAssocID="{EA6F9DD6-3931-43BA-B732-F9B3A2073ACE}" presName="composite" presStyleCnt="0"/>
      <dgm:spPr/>
    </dgm:pt>
    <dgm:pt modelId="{66582BFF-8F39-4899-9BB6-BA7FBAA7261F}" type="pres">
      <dgm:prSet presAssocID="{EA6F9DD6-3931-43BA-B732-F9B3A2073ACE}" presName="LShape" presStyleLbl="alignNode1" presStyleIdx="2" presStyleCnt="5"/>
      <dgm:spPr>
        <a:solidFill>
          <a:srgbClr val="FFC000"/>
        </a:solidFill>
        <a:ln>
          <a:solidFill>
            <a:srgbClr val="FFC000"/>
          </a:solidFill>
        </a:ln>
      </dgm:spPr>
    </dgm:pt>
    <dgm:pt modelId="{F7DFC2B4-05E6-41F4-B6D0-858138AAEC57}" type="pres">
      <dgm:prSet presAssocID="{EA6F9DD6-3931-43BA-B732-F9B3A2073ACE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47241C8-A18B-446B-AC5F-01F78BA2B8BF}" type="pres">
      <dgm:prSet presAssocID="{EA6F9DD6-3931-43BA-B732-F9B3A2073ACE}" presName="Triangle" presStyleLbl="alignNode1" presStyleIdx="3" presStyleCnt="5"/>
      <dgm:spPr/>
    </dgm:pt>
    <dgm:pt modelId="{765F14F4-0ECA-4060-AF8E-6671911A5C08}" type="pres">
      <dgm:prSet presAssocID="{79343C8E-A658-4076-BBEB-12A3651D6825}" presName="sibTrans" presStyleCnt="0"/>
      <dgm:spPr/>
    </dgm:pt>
    <dgm:pt modelId="{829EBA2A-D92F-42A3-9425-78CF9D491C44}" type="pres">
      <dgm:prSet presAssocID="{79343C8E-A658-4076-BBEB-12A3651D6825}" presName="space" presStyleCnt="0"/>
      <dgm:spPr/>
    </dgm:pt>
    <dgm:pt modelId="{77EED78F-459F-4D9F-9272-33175A4D9283}" type="pres">
      <dgm:prSet presAssocID="{0342566A-0C6F-49D4-BF34-282DA520A256}" presName="composite" presStyleCnt="0"/>
      <dgm:spPr/>
    </dgm:pt>
    <dgm:pt modelId="{21325927-FB57-4FC5-900E-FCE6CB08F87A}" type="pres">
      <dgm:prSet presAssocID="{0342566A-0C6F-49D4-BF34-282DA520A256}" presName="LShape" presStyleLbl="alignNode1" presStyleIdx="4" presStyleCnt="5"/>
      <dgm:spPr/>
    </dgm:pt>
    <dgm:pt modelId="{35CEE872-64D7-4592-99F3-578DED63BF7F}" type="pres">
      <dgm:prSet presAssocID="{0342566A-0C6F-49D4-BF34-282DA520A256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A781E00-C840-424F-9A58-D578FB4779D9}" srcId="{37E167EF-F9B0-4C29-97CF-901F9AB81AA0}" destId="{24683F3A-9A04-43E7-A6AA-C330104E37DF}" srcOrd="0" destOrd="0" parTransId="{6C62B58D-F671-423A-B45E-E4BEF9C603C7}" sibTransId="{AE00C3CE-79DC-42A4-929A-9F30463C65E2}"/>
    <dgm:cxn modelId="{F42CAD44-B5C7-4E4C-A7C0-DC9CC5C38AE7}" type="presOf" srcId="{0342566A-0C6F-49D4-BF34-282DA520A256}" destId="{35CEE872-64D7-4592-99F3-578DED63BF7F}" srcOrd="0" destOrd="0" presId="urn:microsoft.com/office/officeart/2009/3/layout/StepUpProcess"/>
    <dgm:cxn modelId="{DD3B33E5-70D8-4B65-99D8-A49E69AC3C49}" type="presOf" srcId="{EA6F9DD6-3931-43BA-B732-F9B3A2073ACE}" destId="{F7DFC2B4-05E6-41F4-B6D0-858138AAEC57}" srcOrd="0" destOrd="0" presId="urn:microsoft.com/office/officeart/2009/3/layout/StepUpProcess"/>
    <dgm:cxn modelId="{BF017D9C-DA99-40FC-B874-3732915854C2}" srcId="{37E167EF-F9B0-4C29-97CF-901F9AB81AA0}" destId="{EA6F9DD6-3931-43BA-B732-F9B3A2073ACE}" srcOrd="1" destOrd="0" parTransId="{B2719158-A2DF-4956-A257-88F31931DAA8}" sibTransId="{79343C8E-A658-4076-BBEB-12A3651D6825}"/>
    <dgm:cxn modelId="{ED040B63-344E-4853-BC97-3B514EDF955B}" type="presOf" srcId="{37E167EF-F9B0-4C29-97CF-901F9AB81AA0}" destId="{C347480F-DBC7-435F-A4BC-2F6CE889A718}" srcOrd="0" destOrd="0" presId="urn:microsoft.com/office/officeart/2009/3/layout/StepUpProcess"/>
    <dgm:cxn modelId="{5D03D55A-AB2C-4716-A415-A43A93A69205}" srcId="{37E167EF-F9B0-4C29-97CF-901F9AB81AA0}" destId="{0342566A-0C6F-49D4-BF34-282DA520A256}" srcOrd="2" destOrd="0" parTransId="{F0CB025C-221B-46B7-9759-949BD8E1C1D3}" sibTransId="{4E890C5B-ED41-4211-BAC6-28AE57C0F6D3}"/>
    <dgm:cxn modelId="{18477B17-346F-4CDB-8C5E-70D1482992DB}" type="presOf" srcId="{24683F3A-9A04-43E7-A6AA-C330104E37DF}" destId="{283FF5E2-51B8-43C9-9356-034731D632AA}" srcOrd="0" destOrd="0" presId="urn:microsoft.com/office/officeart/2009/3/layout/StepUpProcess"/>
    <dgm:cxn modelId="{63C0FCB0-82AB-408D-B22A-DD3E6719DEC9}" type="presParOf" srcId="{C347480F-DBC7-435F-A4BC-2F6CE889A718}" destId="{360EA054-FFF0-416C-ABA9-8ADBF3C3B719}" srcOrd="0" destOrd="0" presId="urn:microsoft.com/office/officeart/2009/3/layout/StepUpProcess"/>
    <dgm:cxn modelId="{A1E2ACDB-F058-457F-8A83-53084D6AA01C}" type="presParOf" srcId="{360EA054-FFF0-416C-ABA9-8ADBF3C3B719}" destId="{21449A3F-A2E6-4654-9720-2781417DEF87}" srcOrd="0" destOrd="0" presId="urn:microsoft.com/office/officeart/2009/3/layout/StepUpProcess"/>
    <dgm:cxn modelId="{9E20E37D-55A4-4316-A248-297230F8FC6E}" type="presParOf" srcId="{360EA054-FFF0-416C-ABA9-8ADBF3C3B719}" destId="{283FF5E2-51B8-43C9-9356-034731D632AA}" srcOrd="1" destOrd="0" presId="urn:microsoft.com/office/officeart/2009/3/layout/StepUpProcess"/>
    <dgm:cxn modelId="{36AEB33D-69FD-4BEF-BD68-854D724C98E7}" type="presParOf" srcId="{360EA054-FFF0-416C-ABA9-8ADBF3C3B719}" destId="{C3653ABE-8BCA-4987-A49A-EBC870037E27}" srcOrd="2" destOrd="0" presId="urn:microsoft.com/office/officeart/2009/3/layout/StepUpProcess"/>
    <dgm:cxn modelId="{741FA3D9-EB30-45AE-A041-CB4C4A2893B4}" type="presParOf" srcId="{C347480F-DBC7-435F-A4BC-2F6CE889A718}" destId="{65B2A6BD-20F3-4BF9-A418-44DBA12F5427}" srcOrd="1" destOrd="0" presId="urn:microsoft.com/office/officeart/2009/3/layout/StepUpProcess"/>
    <dgm:cxn modelId="{BA205FA6-81B6-4ABB-A8E0-8B8FC8A7C106}" type="presParOf" srcId="{65B2A6BD-20F3-4BF9-A418-44DBA12F5427}" destId="{719E7E57-97FB-4281-AB6D-1E8BF5A73855}" srcOrd="0" destOrd="0" presId="urn:microsoft.com/office/officeart/2009/3/layout/StepUpProcess"/>
    <dgm:cxn modelId="{8BBE2799-BD3B-42BA-A81C-DE0126911038}" type="presParOf" srcId="{C347480F-DBC7-435F-A4BC-2F6CE889A718}" destId="{EC43200E-26A7-480C-88B5-8F57574D09FB}" srcOrd="2" destOrd="0" presId="urn:microsoft.com/office/officeart/2009/3/layout/StepUpProcess"/>
    <dgm:cxn modelId="{8D3F7D3E-FE0D-4563-BC9D-A453A11F28B0}" type="presParOf" srcId="{EC43200E-26A7-480C-88B5-8F57574D09FB}" destId="{66582BFF-8F39-4899-9BB6-BA7FBAA7261F}" srcOrd="0" destOrd="0" presId="urn:microsoft.com/office/officeart/2009/3/layout/StepUpProcess"/>
    <dgm:cxn modelId="{EABA723A-41A0-48CC-AB7F-ADEAC54BD1D5}" type="presParOf" srcId="{EC43200E-26A7-480C-88B5-8F57574D09FB}" destId="{F7DFC2B4-05E6-41F4-B6D0-858138AAEC57}" srcOrd="1" destOrd="0" presId="urn:microsoft.com/office/officeart/2009/3/layout/StepUpProcess"/>
    <dgm:cxn modelId="{F84E2523-6480-4AC8-B82F-AB1376067621}" type="presParOf" srcId="{EC43200E-26A7-480C-88B5-8F57574D09FB}" destId="{647241C8-A18B-446B-AC5F-01F78BA2B8BF}" srcOrd="2" destOrd="0" presId="urn:microsoft.com/office/officeart/2009/3/layout/StepUpProcess"/>
    <dgm:cxn modelId="{C79EB09C-2C39-4B7C-974F-70B12B17966D}" type="presParOf" srcId="{C347480F-DBC7-435F-A4BC-2F6CE889A718}" destId="{765F14F4-0ECA-4060-AF8E-6671911A5C08}" srcOrd="3" destOrd="0" presId="urn:microsoft.com/office/officeart/2009/3/layout/StepUpProcess"/>
    <dgm:cxn modelId="{3C2CCC7A-1B72-4DD7-8910-339C9E7AD18D}" type="presParOf" srcId="{765F14F4-0ECA-4060-AF8E-6671911A5C08}" destId="{829EBA2A-D92F-42A3-9425-78CF9D491C44}" srcOrd="0" destOrd="0" presId="urn:microsoft.com/office/officeart/2009/3/layout/StepUpProcess"/>
    <dgm:cxn modelId="{F396D7DB-3F51-4442-A767-7D10846F246C}" type="presParOf" srcId="{C347480F-DBC7-435F-A4BC-2F6CE889A718}" destId="{77EED78F-459F-4D9F-9272-33175A4D9283}" srcOrd="4" destOrd="0" presId="urn:microsoft.com/office/officeart/2009/3/layout/StepUpProcess"/>
    <dgm:cxn modelId="{98E785F1-0845-4531-B579-D4FB120AE14E}" type="presParOf" srcId="{77EED78F-459F-4D9F-9272-33175A4D9283}" destId="{21325927-FB57-4FC5-900E-FCE6CB08F87A}" srcOrd="0" destOrd="0" presId="urn:microsoft.com/office/officeart/2009/3/layout/StepUpProcess"/>
    <dgm:cxn modelId="{D4D6385D-18C7-4D7B-8174-FD3351A71D9C}" type="presParOf" srcId="{77EED78F-459F-4D9F-9272-33175A4D9283}" destId="{35CEE872-64D7-4592-99F3-578DED63BF7F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55FFDD7-713C-425B-B038-D5EDD1FDBA01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th-TH"/>
        </a:p>
      </dgm:t>
    </dgm:pt>
    <dgm:pt modelId="{057EC03C-3EA5-406F-A93A-C53FAC43CF2E}">
      <dgm:prSet phldrT="[Text]"/>
      <dgm:spPr/>
      <dgm:t>
        <a:bodyPr/>
        <a:lstStyle/>
        <a:p>
          <a:r>
            <a:rPr lang="en-US" dirty="0" smtClean="0"/>
            <a:t>Products &amp; Services</a:t>
          </a:r>
          <a:endParaRPr lang="th-TH" dirty="0"/>
        </a:p>
      </dgm:t>
    </dgm:pt>
    <dgm:pt modelId="{F068CD66-97D1-474A-BC49-1D50AF309BEA}" type="parTrans" cxnId="{7EA10ADF-AE3D-4DF2-8849-2CF13ECB1D52}">
      <dgm:prSet/>
      <dgm:spPr/>
      <dgm:t>
        <a:bodyPr/>
        <a:lstStyle/>
        <a:p>
          <a:endParaRPr lang="th-TH"/>
        </a:p>
      </dgm:t>
    </dgm:pt>
    <dgm:pt modelId="{9317AB27-D2A6-472A-A4C2-C0D41541015A}" type="sibTrans" cxnId="{7EA10ADF-AE3D-4DF2-8849-2CF13ECB1D52}">
      <dgm:prSet/>
      <dgm:spPr/>
      <dgm:t>
        <a:bodyPr/>
        <a:lstStyle/>
        <a:p>
          <a:endParaRPr lang="th-TH"/>
        </a:p>
      </dgm:t>
    </dgm:pt>
    <dgm:pt modelId="{A37BC42F-ADAA-49E8-898B-BA5447B9DE06}">
      <dgm:prSet phldrT="[Text]"/>
      <dgm:spPr/>
      <dgm:t>
        <a:bodyPr/>
        <a:lstStyle/>
        <a:p>
          <a:r>
            <a:rPr lang="en-US" dirty="0" smtClean="0"/>
            <a:t>Standardization</a:t>
          </a:r>
          <a:endParaRPr lang="th-TH" dirty="0"/>
        </a:p>
      </dgm:t>
    </dgm:pt>
    <dgm:pt modelId="{EDAD8D54-BEB7-411A-A37F-8BDEC72D8871}" type="parTrans" cxnId="{C433C8AF-1D2D-47D5-A63F-0687E15CA085}">
      <dgm:prSet/>
      <dgm:spPr/>
      <dgm:t>
        <a:bodyPr/>
        <a:lstStyle/>
        <a:p>
          <a:endParaRPr lang="th-TH"/>
        </a:p>
      </dgm:t>
    </dgm:pt>
    <dgm:pt modelId="{566792EC-84D1-4025-A086-051200371C6F}" type="sibTrans" cxnId="{C433C8AF-1D2D-47D5-A63F-0687E15CA085}">
      <dgm:prSet/>
      <dgm:spPr/>
      <dgm:t>
        <a:bodyPr/>
        <a:lstStyle/>
        <a:p>
          <a:endParaRPr lang="th-TH"/>
        </a:p>
      </dgm:t>
    </dgm:pt>
    <dgm:pt modelId="{5CCFB66B-A2AA-4DFF-AB7A-C6E1BA045578}">
      <dgm:prSet phldrT="[Text]"/>
      <dgm:spPr/>
      <dgm:t>
        <a:bodyPr/>
        <a:lstStyle/>
        <a:p>
          <a:r>
            <a:rPr lang="en-US" dirty="0" smtClean="0"/>
            <a:t>Markets</a:t>
          </a:r>
          <a:endParaRPr lang="th-TH" dirty="0"/>
        </a:p>
      </dgm:t>
    </dgm:pt>
    <dgm:pt modelId="{97EB789B-8744-4588-AD81-EE73AB4E0942}" type="parTrans" cxnId="{FEC9B453-31D0-4E75-A69D-AD10CA34BE03}">
      <dgm:prSet/>
      <dgm:spPr/>
      <dgm:t>
        <a:bodyPr/>
        <a:lstStyle/>
        <a:p>
          <a:endParaRPr lang="th-TH"/>
        </a:p>
      </dgm:t>
    </dgm:pt>
    <dgm:pt modelId="{6434DFA6-9D97-4E87-AEFD-9E6E8AD65BF5}" type="sibTrans" cxnId="{FEC9B453-31D0-4E75-A69D-AD10CA34BE03}">
      <dgm:prSet/>
      <dgm:spPr/>
      <dgm:t>
        <a:bodyPr/>
        <a:lstStyle/>
        <a:p>
          <a:endParaRPr lang="th-TH"/>
        </a:p>
      </dgm:t>
    </dgm:pt>
    <dgm:pt modelId="{C2444CA0-39BB-4F34-B648-07B502FE700C}" type="pres">
      <dgm:prSet presAssocID="{055FFDD7-713C-425B-B038-D5EDD1FDBA01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th-TH"/>
        </a:p>
      </dgm:t>
    </dgm:pt>
    <dgm:pt modelId="{ABF28878-E5E9-462D-804C-B45FB3496DF6}" type="pres">
      <dgm:prSet presAssocID="{057EC03C-3EA5-406F-A93A-C53FAC43CF2E}" presName="composite" presStyleCnt="0"/>
      <dgm:spPr/>
    </dgm:pt>
    <dgm:pt modelId="{FCF481EF-302C-4489-A4BB-0B5EB3B98BA5}" type="pres">
      <dgm:prSet presAssocID="{057EC03C-3EA5-406F-A93A-C53FAC43CF2E}" presName="LShape" presStyleLbl="alignNode1" presStyleIdx="0" presStyleCnt="5"/>
      <dgm:spPr>
        <a:solidFill>
          <a:schemeClr val="accent5">
            <a:lumMod val="75000"/>
          </a:schemeClr>
        </a:solidFill>
        <a:ln>
          <a:solidFill>
            <a:schemeClr val="accent5">
              <a:lumMod val="75000"/>
            </a:schemeClr>
          </a:solidFill>
        </a:ln>
      </dgm:spPr>
    </dgm:pt>
    <dgm:pt modelId="{5023661D-669B-46E9-A309-492B0C4435E3}" type="pres">
      <dgm:prSet presAssocID="{057EC03C-3EA5-406F-A93A-C53FAC43CF2E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D55D0FF-C6B4-4C83-A0F4-C0652E9E3337}" type="pres">
      <dgm:prSet presAssocID="{057EC03C-3EA5-406F-A93A-C53FAC43CF2E}" presName="Triangle" presStyleLbl="alignNode1" presStyleIdx="1" presStyleCnt="5"/>
      <dgm:spPr>
        <a:solidFill>
          <a:schemeClr val="accent5">
            <a:lumMod val="75000"/>
          </a:schemeClr>
        </a:solidFill>
        <a:ln>
          <a:solidFill>
            <a:schemeClr val="accent5">
              <a:lumMod val="75000"/>
            </a:schemeClr>
          </a:solidFill>
        </a:ln>
      </dgm:spPr>
    </dgm:pt>
    <dgm:pt modelId="{78B6E8E1-FD53-4C75-AF89-920069209DB1}" type="pres">
      <dgm:prSet presAssocID="{9317AB27-D2A6-472A-A4C2-C0D41541015A}" presName="sibTrans" presStyleCnt="0"/>
      <dgm:spPr/>
    </dgm:pt>
    <dgm:pt modelId="{AFF6ACB7-EE7B-49B3-8702-F18647BCF4BB}" type="pres">
      <dgm:prSet presAssocID="{9317AB27-D2A6-472A-A4C2-C0D41541015A}" presName="space" presStyleCnt="0"/>
      <dgm:spPr/>
    </dgm:pt>
    <dgm:pt modelId="{0D010203-63B5-4512-968D-19BE7F98CD48}" type="pres">
      <dgm:prSet presAssocID="{A37BC42F-ADAA-49E8-898B-BA5447B9DE06}" presName="composite" presStyleCnt="0"/>
      <dgm:spPr/>
    </dgm:pt>
    <dgm:pt modelId="{DA7CD317-A4A2-494C-8879-BBA9CB8EA083}" type="pres">
      <dgm:prSet presAssocID="{A37BC42F-ADAA-49E8-898B-BA5447B9DE06}" presName="LShape" presStyleLbl="alignNode1" presStyleIdx="2" presStyleCnt="5"/>
      <dgm:spPr>
        <a:solidFill>
          <a:srgbClr val="7030A0"/>
        </a:solidFill>
        <a:ln>
          <a:solidFill>
            <a:srgbClr val="7030A0"/>
          </a:solidFill>
        </a:ln>
      </dgm:spPr>
    </dgm:pt>
    <dgm:pt modelId="{C82FC415-EBCF-4732-9ECE-AE2DCBE94CD3}" type="pres">
      <dgm:prSet presAssocID="{A37BC42F-ADAA-49E8-898B-BA5447B9DE06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058AC41-0AA8-4F18-BA9B-F53A493141EC}" type="pres">
      <dgm:prSet presAssocID="{A37BC42F-ADAA-49E8-898B-BA5447B9DE06}" presName="Triangle" presStyleLbl="alignNode1" presStyleIdx="3" presStyleCnt="5"/>
      <dgm:spPr>
        <a:solidFill>
          <a:srgbClr val="7030A0"/>
        </a:solidFill>
        <a:ln>
          <a:solidFill>
            <a:srgbClr val="7030A0"/>
          </a:solidFill>
        </a:ln>
      </dgm:spPr>
    </dgm:pt>
    <dgm:pt modelId="{AA5311A9-3D2D-4D83-A17C-1E08820EED94}" type="pres">
      <dgm:prSet presAssocID="{566792EC-84D1-4025-A086-051200371C6F}" presName="sibTrans" presStyleCnt="0"/>
      <dgm:spPr/>
    </dgm:pt>
    <dgm:pt modelId="{934C9D9F-C05F-4F9E-A487-E26EF7F172B1}" type="pres">
      <dgm:prSet presAssocID="{566792EC-84D1-4025-A086-051200371C6F}" presName="space" presStyleCnt="0"/>
      <dgm:spPr/>
    </dgm:pt>
    <dgm:pt modelId="{F28C57EC-1E68-4A34-97EC-B4B28DE8050A}" type="pres">
      <dgm:prSet presAssocID="{5CCFB66B-A2AA-4DFF-AB7A-C6E1BA045578}" presName="composite" presStyleCnt="0"/>
      <dgm:spPr/>
    </dgm:pt>
    <dgm:pt modelId="{60B2E710-DBCC-4095-B769-D55B8BFBBFCC}" type="pres">
      <dgm:prSet presAssocID="{5CCFB66B-A2AA-4DFF-AB7A-C6E1BA045578}" presName="LShape" presStyleLbl="alignNode1" presStyleIdx="4" presStyleCnt="5"/>
      <dgm:spPr>
        <a:solidFill>
          <a:srgbClr val="FF0000"/>
        </a:solidFill>
        <a:ln>
          <a:solidFill>
            <a:srgbClr val="FF0000"/>
          </a:solidFill>
        </a:ln>
      </dgm:spPr>
    </dgm:pt>
    <dgm:pt modelId="{1E2EB32B-FB00-4E2F-86D7-982619B0B901}" type="pres">
      <dgm:prSet presAssocID="{5CCFB66B-A2AA-4DFF-AB7A-C6E1BA045578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EC9B453-31D0-4E75-A69D-AD10CA34BE03}" srcId="{055FFDD7-713C-425B-B038-D5EDD1FDBA01}" destId="{5CCFB66B-A2AA-4DFF-AB7A-C6E1BA045578}" srcOrd="2" destOrd="0" parTransId="{97EB789B-8744-4588-AD81-EE73AB4E0942}" sibTransId="{6434DFA6-9D97-4E87-AEFD-9E6E8AD65BF5}"/>
    <dgm:cxn modelId="{C433C8AF-1D2D-47D5-A63F-0687E15CA085}" srcId="{055FFDD7-713C-425B-B038-D5EDD1FDBA01}" destId="{A37BC42F-ADAA-49E8-898B-BA5447B9DE06}" srcOrd="1" destOrd="0" parTransId="{EDAD8D54-BEB7-411A-A37F-8BDEC72D8871}" sibTransId="{566792EC-84D1-4025-A086-051200371C6F}"/>
    <dgm:cxn modelId="{7EA10ADF-AE3D-4DF2-8849-2CF13ECB1D52}" srcId="{055FFDD7-713C-425B-B038-D5EDD1FDBA01}" destId="{057EC03C-3EA5-406F-A93A-C53FAC43CF2E}" srcOrd="0" destOrd="0" parTransId="{F068CD66-97D1-474A-BC49-1D50AF309BEA}" sibTransId="{9317AB27-D2A6-472A-A4C2-C0D41541015A}"/>
    <dgm:cxn modelId="{C7F7F725-5E3F-41D9-9BDA-28E469E8326F}" type="presOf" srcId="{055FFDD7-713C-425B-B038-D5EDD1FDBA01}" destId="{C2444CA0-39BB-4F34-B648-07B502FE700C}" srcOrd="0" destOrd="0" presId="urn:microsoft.com/office/officeart/2009/3/layout/StepUpProcess"/>
    <dgm:cxn modelId="{F9BB9898-C081-4F45-954A-235505EF654F}" type="presOf" srcId="{5CCFB66B-A2AA-4DFF-AB7A-C6E1BA045578}" destId="{1E2EB32B-FB00-4E2F-86D7-982619B0B901}" srcOrd="0" destOrd="0" presId="urn:microsoft.com/office/officeart/2009/3/layout/StepUpProcess"/>
    <dgm:cxn modelId="{932F4A55-8148-4DCD-BFD6-F5FC7B0DD17B}" type="presOf" srcId="{057EC03C-3EA5-406F-A93A-C53FAC43CF2E}" destId="{5023661D-669B-46E9-A309-492B0C4435E3}" srcOrd="0" destOrd="0" presId="urn:microsoft.com/office/officeart/2009/3/layout/StepUpProcess"/>
    <dgm:cxn modelId="{E850C9CE-052D-4416-BD79-6BA3EB9A24AA}" type="presOf" srcId="{A37BC42F-ADAA-49E8-898B-BA5447B9DE06}" destId="{C82FC415-EBCF-4732-9ECE-AE2DCBE94CD3}" srcOrd="0" destOrd="0" presId="urn:microsoft.com/office/officeart/2009/3/layout/StepUpProcess"/>
    <dgm:cxn modelId="{5DC52D51-167B-4A14-ADB7-F5AFBD70E7F0}" type="presParOf" srcId="{C2444CA0-39BB-4F34-B648-07B502FE700C}" destId="{ABF28878-E5E9-462D-804C-B45FB3496DF6}" srcOrd="0" destOrd="0" presId="urn:microsoft.com/office/officeart/2009/3/layout/StepUpProcess"/>
    <dgm:cxn modelId="{DCE02152-EC7A-4694-9537-454C8AA653CA}" type="presParOf" srcId="{ABF28878-E5E9-462D-804C-B45FB3496DF6}" destId="{FCF481EF-302C-4489-A4BB-0B5EB3B98BA5}" srcOrd="0" destOrd="0" presId="urn:microsoft.com/office/officeart/2009/3/layout/StepUpProcess"/>
    <dgm:cxn modelId="{52E83D2A-4864-447C-8E4B-663BDFAF75B8}" type="presParOf" srcId="{ABF28878-E5E9-462D-804C-B45FB3496DF6}" destId="{5023661D-669B-46E9-A309-492B0C4435E3}" srcOrd="1" destOrd="0" presId="urn:microsoft.com/office/officeart/2009/3/layout/StepUpProcess"/>
    <dgm:cxn modelId="{C01629E2-FD66-40FC-98CA-BC799756665F}" type="presParOf" srcId="{ABF28878-E5E9-462D-804C-B45FB3496DF6}" destId="{6D55D0FF-C6B4-4C83-A0F4-C0652E9E3337}" srcOrd="2" destOrd="0" presId="urn:microsoft.com/office/officeart/2009/3/layout/StepUpProcess"/>
    <dgm:cxn modelId="{42D94769-36CD-4B1D-9769-58B4EBD2E8E5}" type="presParOf" srcId="{C2444CA0-39BB-4F34-B648-07B502FE700C}" destId="{78B6E8E1-FD53-4C75-AF89-920069209DB1}" srcOrd="1" destOrd="0" presId="urn:microsoft.com/office/officeart/2009/3/layout/StepUpProcess"/>
    <dgm:cxn modelId="{A1228DBF-C89D-4C57-8497-839FA788E9E7}" type="presParOf" srcId="{78B6E8E1-FD53-4C75-AF89-920069209DB1}" destId="{AFF6ACB7-EE7B-49B3-8702-F18647BCF4BB}" srcOrd="0" destOrd="0" presId="urn:microsoft.com/office/officeart/2009/3/layout/StepUpProcess"/>
    <dgm:cxn modelId="{580AF4D2-41F9-4C3F-BA11-7F1C0EB1FF98}" type="presParOf" srcId="{C2444CA0-39BB-4F34-B648-07B502FE700C}" destId="{0D010203-63B5-4512-968D-19BE7F98CD48}" srcOrd="2" destOrd="0" presId="urn:microsoft.com/office/officeart/2009/3/layout/StepUpProcess"/>
    <dgm:cxn modelId="{E8612540-E53D-4567-BEFC-9C54C554B159}" type="presParOf" srcId="{0D010203-63B5-4512-968D-19BE7F98CD48}" destId="{DA7CD317-A4A2-494C-8879-BBA9CB8EA083}" srcOrd="0" destOrd="0" presId="urn:microsoft.com/office/officeart/2009/3/layout/StepUpProcess"/>
    <dgm:cxn modelId="{2DCED12C-A302-46E4-8A48-A9E904A5A60F}" type="presParOf" srcId="{0D010203-63B5-4512-968D-19BE7F98CD48}" destId="{C82FC415-EBCF-4732-9ECE-AE2DCBE94CD3}" srcOrd="1" destOrd="0" presId="urn:microsoft.com/office/officeart/2009/3/layout/StepUpProcess"/>
    <dgm:cxn modelId="{F105345C-AC35-4764-8C29-E5602F090D5A}" type="presParOf" srcId="{0D010203-63B5-4512-968D-19BE7F98CD48}" destId="{7058AC41-0AA8-4F18-BA9B-F53A493141EC}" srcOrd="2" destOrd="0" presId="urn:microsoft.com/office/officeart/2009/3/layout/StepUpProcess"/>
    <dgm:cxn modelId="{0AA74349-2694-4AEC-9C49-8E1EB1D64939}" type="presParOf" srcId="{C2444CA0-39BB-4F34-B648-07B502FE700C}" destId="{AA5311A9-3D2D-4D83-A17C-1E08820EED94}" srcOrd="3" destOrd="0" presId="urn:microsoft.com/office/officeart/2009/3/layout/StepUpProcess"/>
    <dgm:cxn modelId="{435F5369-F8A2-47E9-BEEA-02656C7F4A5E}" type="presParOf" srcId="{AA5311A9-3D2D-4D83-A17C-1E08820EED94}" destId="{934C9D9F-C05F-4F9E-A487-E26EF7F172B1}" srcOrd="0" destOrd="0" presId="urn:microsoft.com/office/officeart/2009/3/layout/StepUpProcess"/>
    <dgm:cxn modelId="{B3F083E0-C357-4FF8-845B-A731F7A688A0}" type="presParOf" srcId="{C2444CA0-39BB-4F34-B648-07B502FE700C}" destId="{F28C57EC-1E68-4A34-97EC-B4B28DE8050A}" srcOrd="4" destOrd="0" presId="urn:microsoft.com/office/officeart/2009/3/layout/StepUpProcess"/>
    <dgm:cxn modelId="{88A95016-E0D0-4B77-854C-98994EEB09E4}" type="presParOf" srcId="{F28C57EC-1E68-4A34-97EC-B4B28DE8050A}" destId="{60B2E710-DBCC-4095-B769-D55B8BFBBFCC}" srcOrd="0" destOrd="0" presId="urn:microsoft.com/office/officeart/2009/3/layout/StepUpProcess"/>
    <dgm:cxn modelId="{F8E7ED79-23E5-4FEE-BE9A-188B72423B58}" type="presParOf" srcId="{F28C57EC-1E68-4A34-97EC-B4B28DE8050A}" destId="{1E2EB32B-FB00-4E2F-86D7-982619B0B901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9EAA16-4523-4CAF-923A-D404FEAB2909}" type="doc">
      <dgm:prSet loTypeId="urn:microsoft.com/office/officeart/2005/8/layout/hierarchy2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h-TH"/>
        </a:p>
      </dgm:t>
    </dgm:pt>
    <dgm:pt modelId="{63EBE099-FD27-4B36-9C19-152A879AB17E}">
      <dgm:prSet phldrT="[Text]"/>
      <dgm:spPr/>
      <dgm:t>
        <a:bodyPr/>
        <a:lstStyle/>
        <a:p>
          <a:r>
            <a:rPr lang="en-US" dirty="0" smtClean="0"/>
            <a:t>Model</a:t>
          </a:r>
          <a:endParaRPr lang="th-TH" dirty="0"/>
        </a:p>
      </dgm:t>
    </dgm:pt>
    <dgm:pt modelId="{009F3649-1C9C-4F60-B3D2-5BC56586FBC4}" type="parTrans" cxnId="{F21E96A8-6676-4A4A-A2AA-F6599BEDD7A7}">
      <dgm:prSet/>
      <dgm:spPr/>
      <dgm:t>
        <a:bodyPr/>
        <a:lstStyle/>
        <a:p>
          <a:endParaRPr lang="th-TH"/>
        </a:p>
      </dgm:t>
    </dgm:pt>
    <dgm:pt modelId="{36F02B49-B549-4B05-814A-0E3C02A39214}" type="sibTrans" cxnId="{F21E96A8-6676-4A4A-A2AA-F6599BEDD7A7}">
      <dgm:prSet/>
      <dgm:spPr/>
      <dgm:t>
        <a:bodyPr/>
        <a:lstStyle/>
        <a:p>
          <a:endParaRPr lang="th-TH"/>
        </a:p>
      </dgm:t>
    </dgm:pt>
    <dgm:pt modelId="{E81FF86D-935B-4FBB-96BC-8990B764D13A}">
      <dgm:prSet phldrT="[Text]"/>
      <dgm:spPr/>
      <dgm:t>
        <a:bodyPr/>
        <a:lstStyle/>
        <a:p>
          <a:r>
            <a:rPr lang="en-US" dirty="0" smtClean="0"/>
            <a:t>CBOs</a:t>
          </a:r>
          <a:endParaRPr lang="th-TH" dirty="0"/>
        </a:p>
      </dgm:t>
    </dgm:pt>
    <dgm:pt modelId="{A7632EC5-520F-4A07-A3F6-87D840B47D6C}" type="parTrans" cxnId="{882AD706-8E8F-4A87-A67B-6FFF1806731C}">
      <dgm:prSet/>
      <dgm:spPr/>
      <dgm:t>
        <a:bodyPr/>
        <a:lstStyle/>
        <a:p>
          <a:endParaRPr lang="th-TH"/>
        </a:p>
      </dgm:t>
    </dgm:pt>
    <dgm:pt modelId="{FFA8B9BD-5D6B-40D8-89CD-91343D5E1884}" type="sibTrans" cxnId="{882AD706-8E8F-4A87-A67B-6FFF1806731C}">
      <dgm:prSet/>
      <dgm:spPr/>
      <dgm:t>
        <a:bodyPr/>
        <a:lstStyle/>
        <a:p>
          <a:endParaRPr lang="th-TH"/>
        </a:p>
      </dgm:t>
    </dgm:pt>
    <dgm:pt modelId="{85B3EF00-37DD-4B22-8193-BCABC913B693}">
      <dgm:prSet phldrT="[Text]"/>
      <dgm:spPr/>
      <dgm:t>
        <a:bodyPr/>
        <a:lstStyle/>
        <a:p>
          <a:r>
            <a:rPr lang="en-US" dirty="0" smtClean="0"/>
            <a:t>Organization</a:t>
          </a:r>
          <a:endParaRPr lang="th-TH" dirty="0"/>
        </a:p>
      </dgm:t>
    </dgm:pt>
    <dgm:pt modelId="{C4D96751-D776-4EC0-BC61-48AA4AE41C17}" type="parTrans" cxnId="{4BA94F94-75CA-4297-8739-EBC19F6CB63D}">
      <dgm:prSet/>
      <dgm:spPr/>
      <dgm:t>
        <a:bodyPr/>
        <a:lstStyle/>
        <a:p>
          <a:endParaRPr lang="th-TH"/>
        </a:p>
      </dgm:t>
    </dgm:pt>
    <dgm:pt modelId="{C4DED4AE-FEDE-4184-A037-0C3A207A1360}" type="sibTrans" cxnId="{4BA94F94-75CA-4297-8739-EBC19F6CB63D}">
      <dgm:prSet/>
      <dgm:spPr/>
      <dgm:t>
        <a:bodyPr/>
        <a:lstStyle/>
        <a:p>
          <a:endParaRPr lang="th-TH"/>
        </a:p>
      </dgm:t>
    </dgm:pt>
    <dgm:pt modelId="{186B6D81-A147-4A3B-9C3E-770C125ECBB8}">
      <dgm:prSet phldrT="[Text]"/>
      <dgm:spPr/>
      <dgm:t>
        <a:bodyPr/>
        <a:lstStyle/>
        <a:p>
          <a:r>
            <a:rPr lang="en-US" dirty="0" smtClean="0"/>
            <a:t>Business</a:t>
          </a:r>
          <a:endParaRPr lang="th-TH" dirty="0"/>
        </a:p>
      </dgm:t>
    </dgm:pt>
    <dgm:pt modelId="{0FD9835D-A574-4189-AF83-5D2F7ED128F5}" type="parTrans" cxnId="{DCDDCAF2-EF43-499A-83D1-0F95FB736A40}">
      <dgm:prSet/>
      <dgm:spPr/>
      <dgm:t>
        <a:bodyPr/>
        <a:lstStyle/>
        <a:p>
          <a:endParaRPr lang="th-TH"/>
        </a:p>
      </dgm:t>
    </dgm:pt>
    <dgm:pt modelId="{503BC37D-3719-4164-9699-89AEE17B0D63}" type="sibTrans" cxnId="{DCDDCAF2-EF43-499A-83D1-0F95FB736A40}">
      <dgm:prSet/>
      <dgm:spPr/>
      <dgm:t>
        <a:bodyPr/>
        <a:lstStyle/>
        <a:p>
          <a:endParaRPr lang="th-TH"/>
        </a:p>
      </dgm:t>
    </dgm:pt>
    <dgm:pt modelId="{A46B625B-1362-456C-83E4-E9348A4BDF40}">
      <dgm:prSet phldrT="[Text]"/>
      <dgm:spPr/>
      <dgm:t>
        <a:bodyPr/>
        <a:lstStyle/>
        <a:p>
          <a:r>
            <a:rPr lang="en-US" dirty="0" smtClean="0"/>
            <a:t>Supporter</a:t>
          </a:r>
          <a:endParaRPr lang="th-TH" dirty="0"/>
        </a:p>
      </dgm:t>
    </dgm:pt>
    <dgm:pt modelId="{4C7C9F0F-1D04-4F41-802D-E118F0E9A4C4}" type="parTrans" cxnId="{24948444-BD7E-4AF5-B474-5C0A59F87852}">
      <dgm:prSet/>
      <dgm:spPr/>
      <dgm:t>
        <a:bodyPr/>
        <a:lstStyle/>
        <a:p>
          <a:endParaRPr lang="th-TH"/>
        </a:p>
      </dgm:t>
    </dgm:pt>
    <dgm:pt modelId="{324D5C6B-BBE1-43CD-8F65-DF666D37030E}" type="sibTrans" cxnId="{24948444-BD7E-4AF5-B474-5C0A59F87852}">
      <dgm:prSet/>
      <dgm:spPr/>
      <dgm:t>
        <a:bodyPr/>
        <a:lstStyle/>
        <a:p>
          <a:endParaRPr lang="th-TH"/>
        </a:p>
      </dgm:t>
    </dgm:pt>
    <dgm:pt modelId="{EB234C73-8CAE-4EFF-9C00-A412A3449EFE}">
      <dgm:prSet phldrT="[Text]"/>
      <dgm:spPr/>
      <dgm:t>
        <a:bodyPr/>
        <a:lstStyle/>
        <a:p>
          <a:r>
            <a:rPr lang="en-US" dirty="0" smtClean="0"/>
            <a:t>Strategy, Planning</a:t>
          </a:r>
          <a:endParaRPr lang="th-TH" dirty="0"/>
        </a:p>
      </dgm:t>
    </dgm:pt>
    <dgm:pt modelId="{B8D46ACE-DAC7-49D4-AD64-E3C34AC991DB}" type="parTrans" cxnId="{801BDC2D-A838-4FC8-A28F-AB2B48FDE72A}">
      <dgm:prSet/>
      <dgm:spPr/>
      <dgm:t>
        <a:bodyPr/>
        <a:lstStyle/>
        <a:p>
          <a:endParaRPr lang="th-TH"/>
        </a:p>
      </dgm:t>
    </dgm:pt>
    <dgm:pt modelId="{01A8E743-514C-4B07-B304-F82279474735}" type="sibTrans" cxnId="{801BDC2D-A838-4FC8-A28F-AB2B48FDE72A}">
      <dgm:prSet/>
      <dgm:spPr/>
      <dgm:t>
        <a:bodyPr/>
        <a:lstStyle/>
        <a:p>
          <a:endParaRPr lang="th-TH"/>
        </a:p>
      </dgm:t>
    </dgm:pt>
    <dgm:pt modelId="{57417E00-1789-476E-900F-6C5EC17E87FD}" type="pres">
      <dgm:prSet presAssocID="{5C9EAA16-4523-4CAF-923A-D404FEAB290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D9EEFBE-D976-423A-B75F-E088BF38734A}" type="pres">
      <dgm:prSet presAssocID="{63EBE099-FD27-4B36-9C19-152A879AB17E}" presName="root1" presStyleCnt="0"/>
      <dgm:spPr/>
    </dgm:pt>
    <dgm:pt modelId="{E3C09C2E-9C14-4679-B020-54EC8DC6699C}" type="pres">
      <dgm:prSet presAssocID="{63EBE099-FD27-4B36-9C19-152A879AB17E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AD9871C-FCBA-408A-A028-348FB4C9D64B}" type="pres">
      <dgm:prSet presAssocID="{63EBE099-FD27-4B36-9C19-152A879AB17E}" presName="level2hierChild" presStyleCnt="0"/>
      <dgm:spPr/>
    </dgm:pt>
    <dgm:pt modelId="{0AA92EB1-B349-45FF-93A2-65E643AB2662}" type="pres">
      <dgm:prSet presAssocID="{A7632EC5-520F-4A07-A3F6-87D840B47D6C}" presName="conn2-1" presStyleLbl="parChTrans1D2" presStyleIdx="0" presStyleCnt="2"/>
      <dgm:spPr/>
      <dgm:t>
        <a:bodyPr/>
        <a:lstStyle/>
        <a:p>
          <a:endParaRPr lang="th-TH"/>
        </a:p>
      </dgm:t>
    </dgm:pt>
    <dgm:pt modelId="{0460AFDD-2F74-4525-8165-D39CB6335ED8}" type="pres">
      <dgm:prSet presAssocID="{A7632EC5-520F-4A07-A3F6-87D840B47D6C}" presName="connTx" presStyleLbl="parChTrans1D2" presStyleIdx="0" presStyleCnt="2"/>
      <dgm:spPr/>
      <dgm:t>
        <a:bodyPr/>
        <a:lstStyle/>
        <a:p>
          <a:endParaRPr lang="th-TH"/>
        </a:p>
      </dgm:t>
    </dgm:pt>
    <dgm:pt modelId="{1994CD1E-F978-44FE-91F2-3ED9156A28F5}" type="pres">
      <dgm:prSet presAssocID="{E81FF86D-935B-4FBB-96BC-8990B764D13A}" presName="root2" presStyleCnt="0"/>
      <dgm:spPr/>
    </dgm:pt>
    <dgm:pt modelId="{917CFFC3-ECAE-4520-A1A2-49CF83773B8E}" type="pres">
      <dgm:prSet presAssocID="{E81FF86D-935B-4FBB-96BC-8990B764D13A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0C9B8D46-81CB-405F-8DD7-3D3D5EBD5E01}" type="pres">
      <dgm:prSet presAssocID="{E81FF86D-935B-4FBB-96BC-8990B764D13A}" presName="level3hierChild" presStyleCnt="0"/>
      <dgm:spPr/>
    </dgm:pt>
    <dgm:pt modelId="{EFC27EE7-309C-4F57-9B48-DF733C3903C9}" type="pres">
      <dgm:prSet presAssocID="{C4D96751-D776-4EC0-BC61-48AA4AE41C17}" presName="conn2-1" presStyleLbl="parChTrans1D3" presStyleIdx="0" presStyleCnt="3"/>
      <dgm:spPr/>
      <dgm:t>
        <a:bodyPr/>
        <a:lstStyle/>
        <a:p>
          <a:endParaRPr lang="th-TH"/>
        </a:p>
      </dgm:t>
    </dgm:pt>
    <dgm:pt modelId="{26D2286A-BBA3-4881-AF48-914D89FD1AB6}" type="pres">
      <dgm:prSet presAssocID="{C4D96751-D776-4EC0-BC61-48AA4AE41C17}" presName="connTx" presStyleLbl="parChTrans1D3" presStyleIdx="0" presStyleCnt="3"/>
      <dgm:spPr/>
      <dgm:t>
        <a:bodyPr/>
        <a:lstStyle/>
        <a:p>
          <a:endParaRPr lang="th-TH"/>
        </a:p>
      </dgm:t>
    </dgm:pt>
    <dgm:pt modelId="{AC625CB9-4754-4FFF-8812-C14B83975D8B}" type="pres">
      <dgm:prSet presAssocID="{85B3EF00-37DD-4B22-8193-BCABC913B693}" presName="root2" presStyleCnt="0"/>
      <dgm:spPr/>
    </dgm:pt>
    <dgm:pt modelId="{C7B4D092-6C47-4F71-8C5B-20D748A2E0E6}" type="pres">
      <dgm:prSet presAssocID="{85B3EF00-37DD-4B22-8193-BCABC913B693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0D11508-5783-4365-9B11-FF1113A2632A}" type="pres">
      <dgm:prSet presAssocID="{85B3EF00-37DD-4B22-8193-BCABC913B693}" presName="level3hierChild" presStyleCnt="0"/>
      <dgm:spPr/>
    </dgm:pt>
    <dgm:pt modelId="{B8D5BA83-9926-4CD4-AEA9-3BDC1782FAAC}" type="pres">
      <dgm:prSet presAssocID="{0FD9835D-A574-4189-AF83-5D2F7ED128F5}" presName="conn2-1" presStyleLbl="parChTrans1D3" presStyleIdx="1" presStyleCnt="3"/>
      <dgm:spPr/>
      <dgm:t>
        <a:bodyPr/>
        <a:lstStyle/>
        <a:p>
          <a:endParaRPr lang="th-TH"/>
        </a:p>
      </dgm:t>
    </dgm:pt>
    <dgm:pt modelId="{A27BD236-26AA-4F2D-8A5D-FEA0211A460B}" type="pres">
      <dgm:prSet presAssocID="{0FD9835D-A574-4189-AF83-5D2F7ED128F5}" presName="connTx" presStyleLbl="parChTrans1D3" presStyleIdx="1" presStyleCnt="3"/>
      <dgm:spPr/>
      <dgm:t>
        <a:bodyPr/>
        <a:lstStyle/>
        <a:p>
          <a:endParaRPr lang="th-TH"/>
        </a:p>
      </dgm:t>
    </dgm:pt>
    <dgm:pt modelId="{9C28C3BF-E229-4FA6-941D-182665963796}" type="pres">
      <dgm:prSet presAssocID="{186B6D81-A147-4A3B-9C3E-770C125ECBB8}" presName="root2" presStyleCnt="0"/>
      <dgm:spPr/>
    </dgm:pt>
    <dgm:pt modelId="{5F2DAD17-6E2B-407A-8083-4722C8C9ADFD}" type="pres">
      <dgm:prSet presAssocID="{186B6D81-A147-4A3B-9C3E-770C125ECBB8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BF2FEE3-1F6B-4250-9CBD-8BF878F67778}" type="pres">
      <dgm:prSet presAssocID="{186B6D81-A147-4A3B-9C3E-770C125ECBB8}" presName="level3hierChild" presStyleCnt="0"/>
      <dgm:spPr/>
    </dgm:pt>
    <dgm:pt modelId="{E86989E0-5216-410F-83EE-302747EFAA67}" type="pres">
      <dgm:prSet presAssocID="{4C7C9F0F-1D04-4F41-802D-E118F0E9A4C4}" presName="conn2-1" presStyleLbl="parChTrans1D2" presStyleIdx="1" presStyleCnt="2"/>
      <dgm:spPr/>
      <dgm:t>
        <a:bodyPr/>
        <a:lstStyle/>
        <a:p>
          <a:endParaRPr lang="th-TH"/>
        </a:p>
      </dgm:t>
    </dgm:pt>
    <dgm:pt modelId="{792D332A-DE86-44E0-A086-E33B6BEAEE20}" type="pres">
      <dgm:prSet presAssocID="{4C7C9F0F-1D04-4F41-802D-E118F0E9A4C4}" presName="connTx" presStyleLbl="parChTrans1D2" presStyleIdx="1" presStyleCnt="2"/>
      <dgm:spPr/>
      <dgm:t>
        <a:bodyPr/>
        <a:lstStyle/>
        <a:p>
          <a:endParaRPr lang="th-TH"/>
        </a:p>
      </dgm:t>
    </dgm:pt>
    <dgm:pt modelId="{F1125622-EF08-400B-9452-EB7E4A229AA2}" type="pres">
      <dgm:prSet presAssocID="{A46B625B-1362-456C-83E4-E9348A4BDF40}" presName="root2" presStyleCnt="0"/>
      <dgm:spPr/>
    </dgm:pt>
    <dgm:pt modelId="{9DFE2448-EEA5-42B4-A4CD-99E9FB5997CD}" type="pres">
      <dgm:prSet presAssocID="{A46B625B-1362-456C-83E4-E9348A4BDF40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6C0A181-48CA-4B94-B3FD-8ED05538AC3A}" type="pres">
      <dgm:prSet presAssocID="{A46B625B-1362-456C-83E4-E9348A4BDF40}" presName="level3hierChild" presStyleCnt="0"/>
      <dgm:spPr/>
    </dgm:pt>
    <dgm:pt modelId="{80592EB6-1395-472E-9E28-EB0B62655CA2}" type="pres">
      <dgm:prSet presAssocID="{B8D46ACE-DAC7-49D4-AD64-E3C34AC991DB}" presName="conn2-1" presStyleLbl="parChTrans1D3" presStyleIdx="2" presStyleCnt="3"/>
      <dgm:spPr/>
      <dgm:t>
        <a:bodyPr/>
        <a:lstStyle/>
        <a:p>
          <a:endParaRPr lang="th-TH"/>
        </a:p>
      </dgm:t>
    </dgm:pt>
    <dgm:pt modelId="{9FDA41EC-ACBF-49EE-A5FA-8E898537B9D8}" type="pres">
      <dgm:prSet presAssocID="{B8D46ACE-DAC7-49D4-AD64-E3C34AC991DB}" presName="connTx" presStyleLbl="parChTrans1D3" presStyleIdx="2" presStyleCnt="3"/>
      <dgm:spPr/>
      <dgm:t>
        <a:bodyPr/>
        <a:lstStyle/>
        <a:p>
          <a:endParaRPr lang="th-TH"/>
        </a:p>
      </dgm:t>
    </dgm:pt>
    <dgm:pt modelId="{875324D9-8689-4AD1-BEAB-14BD3ABA9526}" type="pres">
      <dgm:prSet presAssocID="{EB234C73-8CAE-4EFF-9C00-A412A3449EFE}" presName="root2" presStyleCnt="0"/>
      <dgm:spPr/>
    </dgm:pt>
    <dgm:pt modelId="{9B087FE7-E5BA-4465-AF58-AF7B1989D0FB}" type="pres">
      <dgm:prSet presAssocID="{EB234C73-8CAE-4EFF-9C00-A412A3449EFE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30B6031-B37A-4AF6-A7AA-20A82E2132B5}" type="pres">
      <dgm:prSet presAssocID="{EB234C73-8CAE-4EFF-9C00-A412A3449EFE}" presName="level3hierChild" presStyleCnt="0"/>
      <dgm:spPr/>
    </dgm:pt>
  </dgm:ptLst>
  <dgm:cxnLst>
    <dgm:cxn modelId="{B9C8FA4B-3B69-4264-98E5-F59F4AD2B268}" type="presOf" srcId="{186B6D81-A147-4A3B-9C3E-770C125ECBB8}" destId="{5F2DAD17-6E2B-407A-8083-4722C8C9ADFD}" srcOrd="0" destOrd="0" presId="urn:microsoft.com/office/officeart/2005/8/layout/hierarchy2"/>
    <dgm:cxn modelId="{8A99FED7-5D16-4E52-A23D-D508B666A3BB}" type="presOf" srcId="{C4D96751-D776-4EC0-BC61-48AA4AE41C17}" destId="{EFC27EE7-309C-4F57-9B48-DF733C3903C9}" srcOrd="0" destOrd="0" presId="urn:microsoft.com/office/officeart/2005/8/layout/hierarchy2"/>
    <dgm:cxn modelId="{A018FBF0-4F55-4471-B031-B468591369A1}" type="presOf" srcId="{85B3EF00-37DD-4B22-8193-BCABC913B693}" destId="{C7B4D092-6C47-4F71-8C5B-20D748A2E0E6}" srcOrd="0" destOrd="0" presId="urn:microsoft.com/office/officeart/2005/8/layout/hierarchy2"/>
    <dgm:cxn modelId="{E51A5BCA-D4D1-4287-83F2-D0352B76CF8D}" type="presOf" srcId="{EB234C73-8CAE-4EFF-9C00-A412A3449EFE}" destId="{9B087FE7-E5BA-4465-AF58-AF7B1989D0FB}" srcOrd="0" destOrd="0" presId="urn:microsoft.com/office/officeart/2005/8/layout/hierarchy2"/>
    <dgm:cxn modelId="{D37C1EA8-97DB-4C32-A548-35709A5B280E}" type="presOf" srcId="{B8D46ACE-DAC7-49D4-AD64-E3C34AC991DB}" destId="{9FDA41EC-ACBF-49EE-A5FA-8E898537B9D8}" srcOrd="1" destOrd="0" presId="urn:microsoft.com/office/officeart/2005/8/layout/hierarchy2"/>
    <dgm:cxn modelId="{EC828ECD-8FAC-46F0-A4E6-3322BFC91EE8}" type="presOf" srcId="{A7632EC5-520F-4A07-A3F6-87D840B47D6C}" destId="{0AA92EB1-B349-45FF-93A2-65E643AB2662}" srcOrd="0" destOrd="0" presId="urn:microsoft.com/office/officeart/2005/8/layout/hierarchy2"/>
    <dgm:cxn modelId="{882AD706-8E8F-4A87-A67B-6FFF1806731C}" srcId="{63EBE099-FD27-4B36-9C19-152A879AB17E}" destId="{E81FF86D-935B-4FBB-96BC-8990B764D13A}" srcOrd="0" destOrd="0" parTransId="{A7632EC5-520F-4A07-A3F6-87D840B47D6C}" sibTransId="{FFA8B9BD-5D6B-40D8-89CD-91343D5E1884}"/>
    <dgm:cxn modelId="{F21E96A8-6676-4A4A-A2AA-F6599BEDD7A7}" srcId="{5C9EAA16-4523-4CAF-923A-D404FEAB2909}" destId="{63EBE099-FD27-4B36-9C19-152A879AB17E}" srcOrd="0" destOrd="0" parTransId="{009F3649-1C9C-4F60-B3D2-5BC56586FBC4}" sibTransId="{36F02B49-B549-4B05-814A-0E3C02A39214}"/>
    <dgm:cxn modelId="{1A8A5F76-44E4-41C6-AE11-957A375089E6}" type="presOf" srcId="{0FD9835D-A574-4189-AF83-5D2F7ED128F5}" destId="{B8D5BA83-9926-4CD4-AEA9-3BDC1782FAAC}" srcOrd="0" destOrd="0" presId="urn:microsoft.com/office/officeart/2005/8/layout/hierarchy2"/>
    <dgm:cxn modelId="{4BA94F94-75CA-4297-8739-EBC19F6CB63D}" srcId="{E81FF86D-935B-4FBB-96BC-8990B764D13A}" destId="{85B3EF00-37DD-4B22-8193-BCABC913B693}" srcOrd="0" destOrd="0" parTransId="{C4D96751-D776-4EC0-BC61-48AA4AE41C17}" sibTransId="{C4DED4AE-FEDE-4184-A037-0C3A207A1360}"/>
    <dgm:cxn modelId="{9938D166-8599-43B2-B840-90AC3AB56227}" type="presOf" srcId="{4C7C9F0F-1D04-4F41-802D-E118F0E9A4C4}" destId="{E86989E0-5216-410F-83EE-302747EFAA67}" srcOrd="0" destOrd="0" presId="urn:microsoft.com/office/officeart/2005/8/layout/hierarchy2"/>
    <dgm:cxn modelId="{4D5D55D9-9196-451A-904B-9E4E61CBFA3F}" type="presOf" srcId="{5C9EAA16-4523-4CAF-923A-D404FEAB2909}" destId="{57417E00-1789-476E-900F-6C5EC17E87FD}" srcOrd="0" destOrd="0" presId="urn:microsoft.com/office/officeart/2005/8/layout/hierarchy2"/>
    <dgm:cxn modelId="{7BCD2F3B-4B57-4C8E-BF5E-95603D7A548E}" type="presOf" srcId="{A46B625B-1362-456C-83E4-E9348A4BDF40}" destId="{9DFE2448-EEA5-42B4-A4CD-99E9FB5997CD}" srcOrd="0" destOrd="0" presId="urn:microsoft.com/office/officeart/2005/8/layout/hierarchy2"/>
    <dgm:cxn modelId="{4AFA9204-4268-4AE8-A07F-3BE3AA13FAE5}" type="presOf" srcId="{A7632EC5-520F-4A07-A3F6-87D840B47D6C}" destId="{0460AFDD-2F74-4525-8165-D39CB6335ED8}" srcOrd="1" destOrd="0" presId="urn:microsoft.com/office/officeart/2005/8/layout/hierarchy2"/>
    <dgm:cxn modelId="{24948444-BD7E-4AF5-B474-5C0A59F87852}" srcId="{63EBE099-FD27-4B36-9C19-152A879AB17E}" destId="{A46B625B-1362-456C-83E4-E9348A4BDF40}" srcOrd="1" destOrd="0" parTransId="{4C7C9F0F-1D04-4F41-802D-E118F0E9A4C4}" sibTransId="{324D5C6B-BBE1-43CD-8F65-DF666D37030E}"/>
    <dgm:cxn modelId="{801BDC2D-A838-4FC8-A28F-AB2B48FDE72A}" srcId="{A46B625B-1362-456C-83E4-E9348A4BDF40}" destId="{EB234C73-8CAE-4EFF-9C00-A412A3449EFE}" srcOrd="0" destOrd="0" parTransId="{B8D46ACE-DAC7-49D4-AD64-E3C34AC991DB}" sibTransId="{01A8E743-514C-4B07-B304-F82279474735}"/>
    <dgm:cxn modelId="{1604ABCD-2080-4216-B814-214178A7ACE3}" type="presOf" srcId="{4C7C9F0F-1D04-4F41-802D-E118F0E9A4C4}" destId="{792D332A-DE86-44E0-A086-E33B6BEAEE20}" srcOrd="1" destOrd="0" presId="urn:microsoft.com/office/officeart/2005/8/layout/hierarchy2"/>
    <dgm:cxn modelId="{B1715347-9129-4F7A-B56B-19AB3E98F6AD}" type="presOf" srcId="{63EBE099-FD27-4B36-9C19-152A879AB17E}" destId="{E3C09C2E-9C14-4679-B020-54EC8DC6699C}" srcOrd="0" destOrd="0" presId="urn:microsoft.com/office/officeart/2005/8/layout/hierarchy2"/>
    <dgm:cxn modelId="{A6685F96-FC29-44D6-AB02-94EA95C30CD4}" type="presOf" srcId="{E81FF86D-935B-4FBB-96BC-8990B764D13A}" destId="{917CFFC3-ECAE-4520-A1A2-49CF83773B8E}" srcOrd="0" destOrd="0" presId="urn:microsoft.com/office/officeart/2005/8/layout/hierarchy2"/>
    <dgm:cxn modelId="{40E2E31B-AAB5-4BF3-8DCE-D9FBA46D5763}" type="presOf" srcId="{0FD9835D-A574-4189-AF83-5D2F7ED128F5}" destId="{A27BD236-26AA-4F2D-8A5D-FEA0211A460B}" srcOrd="1" destOrd="0" presId="urn:microsoft.com/office/officeart/2005/8/layout/hierarchy2"/>
    <dgm:cxn modelId="{1BA4477A-9D73-4581-90B8-AEF21FCD8ECC}" type="presOf" srcId="{B8D46ACE-DAC7-49D4-AD64-E3C34AC991DB}" destId="{80592EB6-1395-472E-9E28-EB0B62655CA2}" srcOrd="0" destOrd="0" presId="urn:microsoft.com/office/officeart/2005/8/layout/hierarchy2"/>
    <dgm:cxn modelId="{DCDDCAF2-EF43-499A-83D1-0F95FB736A40}" srcId="{E81FF86D-935B-4FBB-96BC-8990B764D13A}" destId="{186B6D81-A147-4A3B-9C3E-770C125ECBB8}" srcOrd="1" destOrd="0" parTransId="{0FD9835D-A574-4189-AF83-5D2F7ED128F5}" sibTransId="{503BC37D-3719-4164-9699-89AEE17B0D63}"/>
    <dgm:cxn modelId="{B6D4C7C1-7F56-4F55-BF07-DD9F435F81BF}" type="presOf" srcId="{C4D96751-D776-4EC0-BC61-48AA4AE41C17}" destId="{26D2286A-BBA3-4881-AF48-914D89FD1AB6}" srcOrd="1" destOrd="0" presId="urn:microsoft.com/office/officeart/2005/8/layout/hierarchy2"/>
    <dgm:cxn modelId="{29AA9C21-6489-49ED-8015-714BABA84894}" type="presParOf" srcId="{57417E00-1789-476E-900F-6C5EC17E87FD}" destId="{CD9EEFBE-D976-423A-B75F-E088BF38734A}" srcOrd="0" destOrd="0" presId="urn:microsoft.com/office/officeart/2005/8/layout/hierarchy2"/>
    <dgm:cxn modelId="{0F4A3723-C5C4-4B50-B2CA-19CE4A6506D1}" type="presParOf" srcId="{CD9EEFBE-D976-423A-B75F-E088BF38734A}" destId="{E3C09C2E-9C14-4679-B020-54EC8DC6699C}" srcOrd="0" destOrd="0" presId="urn:microsoft.com/office/officeart/2005/8/layout/hierarchy2"/>
    <dgm:cxn modelId="{7972033C-9BEB-41D9-ACF0-1E6FCCAC5751}" type="presParOf" srcId="{CD9EEFBE-D976-423A-B75F-E088BF38734A}" destId="{CAD9871C-FCBA-408A-A028-348FB4C9D64B}" srcOrd="1" destOrd="0" presId="urn:microsoft.com/office/officeart/2005/8/layout/hierarchy2"/>
    <dgm:cxn modelId="{685A55FF-0555-4F7E-873A-0243300E1672}" type="presParOf" srcId="{CAD9871C-FCBA-408A-A028-348FB4C9D64B}" destId="{0AA92EB1-B349-45FF-93A2-65E643AB2662}" srcOrd="0" destOrd="0" presId="urn:microsoft.com/office/officeart/2005/8/layout/hierarchy2"/>
    <dgm:cxn modelId="{5F849AC1-96F8-48B5-A625-ABDB899B61BD}" type="presParOf" srcId="{0AA92EB1-B349-45FF-93A2-65E643AB2662}" destId="{0460AFDD-2F74-4525-8165-D39CB6335ED8}" srcOrd="0" destOrd="0" presId="urn:microsoft.com/office/officeart/2005/8/layout/hierarchy2"/>
    <dgm:cxn modelId="{481E0158-F212-4321-BE87-85D622EE6CEA}" type="presParOf" srcId="{CAD9871C-FCBA-408A-A028-348FB4C9D64B}" destId="{1994CD1E-F978-44FE-91F2-3ED9156A28F5}" srcOrd="1" destOrd="0" presId="urn:microsoft.com/office/officeart/2005/8/layout/hierarchy2"/>
    <dgm:cxn modelId="{3BAD60BF-480B-4E3D-80B2-8E1362004CF9}" type="presParOf" srcId="{1994CD1E-F978-44FE-91F2-3ED9156A28F5}" destId="{917CFFC3-ECAE-4520-A1A2-49CF83773B8E}" srcOrd="0" destOrd="0" presId="urn:microsoft.com/office/officeart/2005/8/layout/hierarchy2"/>
    <dgm:cxn modelId="{F2A5F7B9-5BBA-4D4F-97C5-E8BF745BE633}" type="presParOf" srcId="{1994CD1E-F978-44FE-91F2-3ED9156A28F5}" destId="{0C9B8D46-81CB-405F-8DD7-3D3D5EBD5E01}" srcOrd="1" destOrd="0" presId="urn:microsoft.com/office/officeart/2005/8/layout/hierarchy2"/>
    <dgm:cxn modelId="{C678668B-C13B-4AF1-AF3E-2E88BD7D6F82}" type="presParOf" srcId="{0C9B8D46-81CB-405F-8DD7-3D3D5EBD5E01}" destId="{EFC27EE7-309C-4F57-9B48-DF733C3903C9}" srcOrd="0" destOrd="0" presId="urn:microsoft.com/office/officeart/2005/8/layout/hierarchy2"/>
    <dgm:cxn modelId="{E5E11682-C5C5-4649-AAC7-4326603F8EBE}" type="presParOf" srcId="{EFC27EE7-309C-4F57-9B48-DF733C3903C9}" destId="{26D2286A-BBA3-4881-AF48-914D89FD1AB6}" srcOrd="0" destOrd="0" presId="urn:microsoft.com/office/officeart/2005/8/layout/hierarchy2"/>
    <dgm:cxn modelId="{58CF77E7-A078-4B03-9910-58DF846ABD6E}" type="presParOf" srcId="{0C9B8D46-81CB-405F-8DD7-3D3D5EBD5E01}" destId="{AC625CB9-4754-4FFF-8812-C14B83975D8B}" srcOrd="1" destOrd="0" presId="urn:microsoft.com/office/officeart/2005/8/layout/hierarchy2"/>
    <dgm:cxn modelId="{141B8898-BBC7-4EE6-8D25-8F94DDEED9FB}" type="presParOf" srcId="{AC625CB9-4754-4FFF-8812-C14B83975D8B}" destId="{C7B4D092-6C47-4F71-8C5B-20D748A2E0E6}" srcOrd="0" destOrd="0" presId="urn:microsoft.com/office/officeart/2005/8/layout/hierarchy2"/>
    <dgm:cxn modelId="{1AF4566E-27C7-46B4-A42E-9346DC391309}" type="presParOf" srcId="{AC625CB9-4754-4FFF-8812-C14B83975D8B}" destId="{B0D11508-5783-4365-9B11-FF1113A2632A}" srcOrd="1" destOrd="0" presId="urn:microsoft.com/office/officeart/2005/8/layout/hierarchy2"/>
    <dgm:cxn modelId="{A9696E0A-C6F1-47F3-BDE2-E55D98B2CA7C}" type="presParOf" srcId="{0C9B8D46-81CB-405F-8DD7-3D3D5EBD5E01}" destId="{B8D5BA83-9926-4CD4-AEA9-3BDC1782FAAC}" srcOrd="2" destOrd="0" presId="urn:microsoft.com/office/officeart/2005/8/layout/hierarchy2"/>
    <dgm:cxn modelId="{9EE85B61-47A0-471D-93AB-EA18F484F343}" type="presParOf" srcId="{B8D5BA83-9926-4CD4-AEA9-3BDC1782FAAC}" destId="{A27BD236-26AA-4F2D-8A5D-FEA0211A460B}" srcOrd="0" destOrd="0" presId="urn:microsoft.com/office/officeart/2005/8/layout/hierarchy2"/>
    <dgm:cxn modelId="{CCEF8643-AC93-4564-8CEB-473D1926A89E}" type="presParOf" srcId="{0C9B8D46-81CB-405F-8DD7-3D3D5EBD5E01}" destId="{9C28C3BF-E229-4FA6-941D-182665963796}" srcOrd="3" destOrd="0" presId="urn:microsoft.com/office/officeart/2005/8/layout/hierarchy2"/>
    <dgm:cxn modelId="{F5EB8F8B-296A-49A5-8DA5-529113FB6A8A}" type="presParOf" srcId="{9C28C3BF-E229-4FA6-941D-182665963796}" destId="{5F2DAD17-6E2B-407A-8083-4722C8C9ADFD}" srcOrd="0" destOrd="0" presId="urn:microsoft.com/office/officeart/2005/8/layout/hierarchy2"/>
    <dgm:cxn modelId="{98FCFAC0-6416-473A-BD60-B6A2A905C552}" type="presParOf" srcId="{9C28C3BF-E229-4FA6-941D-182665963796}" destId="{7BF2FEE3-1F6B-4250-9CBD-8BF878F67778}" srcOrd="1" destOrd="0" presId="urn:microsoft.com/office/officeart/2005/8/layout/hierarchy2"/>
    <dgm:cxn modelId="{300BD905-98B7-4BC7-9392-196B6A9E4C90}" type="presParOf" srcId="{CAD9871C-FCBA-408A-A028-348FB4C9D64B}" destId="{E86989E0-5216-410F-83EE-302747EFAA67}" srcOrd="2" destOrd="0" presId="urn:microsoft.com/office/officeart/2005/8/layout/hierarchy2"/>
    <dgm:cxn modelId="{77D299E9-9B7F-4052-80D2-A5429FFB2060}" type="presParOf" srcId="{E86989E0-5216-410F-83EE-302747EFAA67}" destId="{792D332A-DE86-44E0-A086-E33B6BEAEE20}" srcOrd="0" destOrd="0" presId="urn:microsoft.com/office/officeart/2005/8/layout/hierarchy2"/>
    <dgm:cxn modelId="{99E444E8-62B9-4316-B06B-6F23B6BC1F85}" type="presParOf" srcId="{CAD9871C-FCBA-408A-A028-348FB4C9D64B}" destId="{F1125622-EF08-400B-9452-EB7E4A229AA2}" srcOrd="3" destOrd="0" presId="urn:microsoft.com/office/officeart/2005/8/layout/hierarchy2"/>
    <dgm:cxn modelId="{E9BBEE23-C157-402D-91D9-6D166D1F0E10}" type="presParOf" srcId="{F1125622-EF08-400B-9452-EB7E4A229AA2}" destId="{9DFE2448-EEA5-42B4-A4CD-99E9FB5997CD}" srcOrd="0" destOrd="0" presId="urn:microsoft.com/office/officeart/2005/8/layout/hierarchy2"/>
    <dgm:cxn modelId="{EF38FA67-9E5F-42B8-B60F-6A2BF20E8D9F}" type="presParOf" srcId="{F1125622-EF08-400B-9452-EB7E4A229AA2}" destId="{F6C0A181-48CA-4B94-B3FD-8ED05538AC3A}" srcOrd="1" destOrd="0" presId="urn:microsoft.com/office/officeart/2005/8/layout/hierarchy2"/>
    <dgm:cxn modelId="{343D1A21-581E-4AFD-B74E-8F031C45127F}" type="presParOf" srcId="{F6C0A181-48CA-4B94-B3FD-8ED05538AC3A}" destId="{80592EB6-1395-472E-9E28-EB0B62655CA2}" srcOrd="0" destOrd="0" presId="urn:microsoft.com/office/officeart/2005/8/layout/hierarchy2"/>
    <dgm:cxn modelId="{9A692D42-73A3-4400-A3B8-AC12A2E5E6DE}" type="presParOf" srcId="{80592EB6-1395-472E-9E28-EB0B62655CA2}" destId="{9FDA41EC-ACBF-49EE-A5FA-8E898537B9D8}" srcOrd="0" destOrd="0" presId="urn:microsoft.com/office/officeart/2005/8/layout/hierarchy2"/>
    <dgm:cxn modelId="{C1A9A018-5306-4AFE-8343-A205DCD8F0DB}" type="presParOf" srcId="{F6C0A181-48CA-4B94-B3FD-8ED05538AC3A}" destId="{875324D9-8689-4AD1-BEAB-14BD3ABA9526}" srcOrd="1" destOrd="0" presId="urn:microsoft.com/office/officeart/2005/8/layout/hierarchy2"/>
    <dgm:cxn modelId="{BD4F87CB-6208-4026-A656-DD53E6B87B2E}" type="presParOf" srcId="{875324D9-8689-4AD1-BEAB-14BD3ABA9526}" destId="{9B087FE7-E5BA-4465-AF58-AF7B1989D0FB}" srcOrd="0" destOrd="0" presId="urn:microsoft.com/office/officeart/2005/8/layout/hierarchy2"/>
    <dgm:cxn modelId="{970CEF22-9578-4333-8EF3-6A7E40099535}" type="presParOf" srcId="{875324D9-8689-4AD1-BEAB-14BD3ABA9526}" destId="{E30B6031-B37A-4AF6-A7AA-20A82E2132B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1AA2C8-9A1C-459E-9E03-E1317A2D09A6}">
      <dsp:nvSpPr>
        <dsp:cNvPr id="0" name=""/>
        <dsp:cNvSpPr/>
      </dsp:nvSpPr>
      <dsp:spPr>
        <a:xfrm>
          <a:off x="740753" y="0"/>
          <a:ext cx="8395207" cy="384695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5E73F1-8FE8-4A3B-A00A-E3874069DB62}">
      <dsp:nvSpPr>
        <dsp:cNvPr id="0" name=""/>
        <dsp:cNvSpPr/>
      </dsp:nvSpPr>
      <dsp:spPr>
        <a:xfrm>
          <a:off x="2675" y="1154086"/>
          <a:ext cx="2326779" cy="1538781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900" kern="1200" dirty="0" smtClean="0">
              <a:latin typeface="FreesiaUPC" panose="020B0604020202020204" pitchFamily="34" charset="-34"/>
              <a:cs typeface="FreesiaUPC" panose="020B0604020202020204" pitchFamily="34" charset="-34"/>
            </a:rPr>
            <a:t>ลดรายจ่าย</a:t>
          </a:r>
          <a:endParaRPr lang="th-TH" sz="3900" kern="1200" dirty="0">
            <a:latin typeface="FreesiaUPC" panose="020B0604020202020204" pitchFamily="34" charset="-34"/>
            <a:cs typeface="FreesiaUPC" panose="020B0604020202020204" pitchFamily="34" charset="-34"/>
          </a:endParaRPr>
        </a:p>
      </dsp:txBody>
      <dsp:txXfrm>
        <a:off x="77792" y="1229203"/>
        <a:ext cx="2176545" cy="1388547"/>
      </dsp:txXfrm>
    </dsp:sp>
    <dsp:sp modelId="{2603E5C2-F9FF-4A37-828D-7E0EB2BD34C0}">
      <dsp:nvSpPr>
        <dsp:cNvPr id="0" name=""/>
        <dsp:cNvSpPr/>
      </dsp:nvSpPr>
      <dsp:spPr>
        <a:xfrm>
          <a:off x="2517536" y="1154086"/>
          <a:ext cx="2326779" cy="15387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900" kern="1200" dirty="0" smtClean="0">
              <a:latin typeface="FreesiaUPC" panose="020B0604020202020204" pitchFamily="34" charset="-34"/>
              <a:cs typeface="FreesiaUPC" panose="020B0604020202020204" pitchFamily="34" charset="-34"/>
            </a:rPr>
            <a:t>รายได้เสริมเล็กๆน้อยๆ</a:t>
          </a:r>
          <a:endParaRPr lang="th-TH" sz="3900" kern="1200" dirty="0">
            <a:latin typeface="FreesiaUPC" panose="020B0604020202020204" pitchFamily="34" charset="-34"/>
            <a:cs typeface="FreesiaUPC" panose="020B0604020202020204" pitchFamily="34" charset="-34"/>
          </a:endParaRPr>
        </a:p>
      </dsp:txBody>
      <dsp:txXfrm>
        <a:off x="2592653" y="1229203"/>
        <a:ext cx="2176545" cy="1388547"/>
      </dsp:txXfrm>
    </dsp:sp>
    <dsp:sp modelId="{C3E3339B-32A7-4890-9D77-5CDF375FFC2E}">
      <dsp:nvSpPr>
        <dsp:cNvPr id="0" name=""/>
        <dsp:cNvSpPr/>
      </dsp:nvSpPr>
      <dsp:spPr>
        <a:xfrm>
          <a:off x="5032398" y="1154086"/>
          <a:ext cx="2326779" cy="15387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900" kern="1200" dirty="0" smtClean="0">
              <a:latin typeface="FreesiaUPC" panose="020B0604020202020204" pitchFamily="34" charset="-34"/>
              <a:cs typeface="FreesiaUPC" panose="020B0604020202020204" pitchFamily="34" charset="-34"/>
            </a:rPr>
            <a:t>รายได้เสริม</a:t>
          </a:r>
          <a:endParaRPr lang="th-TH" sz="3900" kern="1200" dirty="0">
            <a:latin typeface="FreesiaUPC" panose="020B0604020202020204" pitchFamily="34" charset="-34"/>
            <a:cs typeface="FreesiaUPC" panose="020B0604020202020204" pitchFamily="34" charset="-34"/>
          </a:endParaRPr>
        </a:p>
      </dsp:txBody>
      <dsp:txXfrm>
        <a:off x="5107515" y="1229203"/>
        <a:ext cx="2176545" cy="1388547"/>
      </dsp:txXfrm>
    </dsp:sp>
    <dsp:sp modelId="{E2466ABD-AE67-4B2D-B220-306570D94AA7}">
      <dsp:nvSpPr>
        <dsp:cNvPr id="0" name=""/>
        <dsp:cNvSpPr/>
      </dsp:nvSpPr>
      <dsp:spPr>
        <a:xfrm>
          <a:off x="7547260" y="1154086"/>
          <a:ext cx="2326779" cy="15387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900" kern="1200" dirty="0" smtClean="0">
              <a:latin typeface="FreesiaUPC" panose="020B0604020202020204" pitchFamily="34" charset="-34"/>
              <a:cs typeface="FreesiaUPC" panose="020B0604020202020204" pitchFamily="34" charset="-34"/>
            </a:rPr>
            <a:t>รายได้หลัก</a:t>
          </a:r>
          <a:endParaRPr lang="th-TH" sz="3900" kern="1200" dirty="0">
            <a:latin typeface="FreesiaUPC" panose="020B0604020202020204" pitchFamily="34" charset="-34"/>
            <a:cs typeface="FreesiaUPC" panose="020B0604020202020204" pitchFamily="34" charset="-34"/>
          </a:endParaRPr>
        </a:p>
      </dsp:txBody>
      <dsp:txXfrm>
        <a:off x="7622377" y="1229203"/>
        <a:ext cx="2176545" cy="13885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449A3F-A2E6-4654-9720-2781417DEF87}">
      <dsp:nvSpPr>
        <dsp:cNvPr id="0" name=""/>
        <dsp:cNvSpPr/>
      </dsp:nvSpPr>
      <dsp:spPr>
        <a:xfrm rot="5400000">
          <a:off x="297448" y="1625164"/>
          <a:ext cx="890912" cy="1482458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3FF5E2-51B8-43C9-9356-034731D632AA}">
      <dsp:nvSpPr>
        <dsp:cNvPr id="0" name=""/>
        <dsp:cNvSpPr/>
      </dsp:nvSpPr>
      <dsp:spPr>
        <a:xfrm>
          <a:off x="148733" y="2068100"/>
          <a:ext cx="1338371" cy="11731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สัมมาชีพชุมชน</a:t>
          </a:r>
          <a:endParaRPr lang="th-TH" sz="2100" kern="1200" dirty="0"/>
        </a:p>
      </dsp:txBody>
      <dsp:txXfrm>
        <a:off x="148733" y="2068100"/>
        <a:ext cx="1338371" cy="1173161"/>
      </dsp:txXfrm>
    </dsp:sp>
    <dsp:sp modelId="{C3653ABE-8BCA-4987-A49A-EBC870037E27}">
      <dsp:nvSpPr>
        <dsp:cNvPr id="0" name=""/>
        <dsp:cNvSpPr/>
      </dsp:nvSpPr>
      <dsp:spPr>
        <a:xfrm>
          <a:off x="1234582" y="1516024"/>
          <a:ext cx="252523" cy="25252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582BFF-8F39-4899-9BB6-BA7FBAA7261F}">
      <dsp:nvSpPr>
        <dsp:cNvPr id="0" name=""/>
        <dsp:cNvSpPr/>
      </dsp:nvSpPr>
      <dsp:spPr>
        <a:xfrm rot="5400000">
          <a:off x="1935877" y="1219733"/>
          <a:ext cx="890912" cy="1482458"/>
        </a:xfrm>
        <a:prstGeom prst="corner">
          <a:avLst>
            <a:gd name="adj1" fmla="val 16120"/>
            <a:gd name="adj2" fmla="val 16110"/>
          </a:avLst>
        </a:prstGeom>
        <a:solidFill>
          <a:srgbClr val="FFC000"/>
        </a:solidFill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DFC2B4-05E6-41F4-B6D0-858138AAEC57}">
      <dsp:nvSpPr>
        <dsp:cNvPr id="0" name=""/>
        <dsp:cNvSpPr/>
      </dsp:nvSpPr>
      <dsp:spPr>
        <a:xfrm>
          <a:off x="1787162" y="1662669"/>
          <a:ext cx="1338371" cy="11731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วิสาหกิจชุมชน</a:t>
          </a:r>
          <a:endParaRPr lang="th-TH" sz="2100" kern="1200" dirty="0"/>
        </a:p>
      </dsp:txBody>
      <dsp:txXfrm>
        <a:off x="1787162" y="1662669"/>
        <a:ext cx="1338371" cy="1173161"/>
      </dsp:txXfrm>
    </dsp:sp>
    <dsp:sp modelId="{647241C8-A18B-446B-AC5F-01F78BA2B8BF}">
      <dsp:nvSpPr>
        <dsp:cNvPr id="0" name=""/>
        <dsp:cNvSpPr/>
      </dsp:nvSpPr>
      <dsp:spPr>
        <a:xfrm>
          <a:off x="2873011" y="1110593"/>
          <a:ext cx="252523" cy="25252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325927-FB57-4FC5-900E-FCE6CB08F87A}">
      <dsp:nvSpPr>
        <dsp:cNvPr id="0" name=""/>
        <dsp:cNvSpPr/>
      </dsp:nvSpPr>
      <dsp:spPr>
        <a:xfrm rot="5400000">
          <a:off x="3574306" y="814303"/>
          <a:ext cx="890912" cy="1482458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CEE872-64D7-4592-99F3-578DED63BF7F}">
      <dsp:nvSpPr>
        <dsp:cNvPr id="0" name=""/>
        <dsp:cNvSpPr/>
      </dsp:nvSpPr>
      <dsp:spPr>
        <a:xfrm>
          <a:off x="3425591" y="1257238"/>
          <a:ext cx="1338371" cy="11731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การประกอบการชุมชน</a:t>
          </a:r>
          <a:endParaRPr lang="th-TH" sz="2100" kern="1200" dirty="0"/>
        </a:p>
      </dsp:txBody>
      <dsp:txXfrm>
        <a:off x="3425591" y="1257238"/>
        <a:ext cx="1338371" cy="11731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F481EF-302C-4489-A4BB-0B5EB3B98BA5}">
      <dsp:nvSpPr>
        <dsp:cNvPr id="0" name=""/>
        <dsp:cNvSpPr/>
      </dsp:nvSpPr>
      <dsp:spPr>
        <a:xfrm rot="5400000">
          <a:off x="1554498" y="916886"/>
          <a:ext cx="1582125" cy="2632621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3661D-669B-46E9-A309-492B0C4435E3}">
      <dsp:nvSpPr>
        <dsp:cNvPr id="0" name=""/>
        <dsp:cNvSpPr/>
      </dsp:nvSpPr>
      <dsp:spPr>
        <a:xfrm>
          <a:off x="1290402" y="1703473"/>
          <a:ext cx="2376745" cy="20833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Products &amp; Services</a:t>
          </a:r>
          <a:endParaRPr lang="th-TH" sz="2600" kern="1200" dirty="0"/>
        </a:p>
      </dsp:txBody>
      <dsp:txXfrm>
        <a:off x="1290402" y="1703473"/>
        <a:ext cx="2376745" cy="2083356"/>
      </dsp:txXfrm>
    </dsp:sp>
    <dsp:sp modelId="{6D55D0FF-C6B4-4C83-A0F4-C0652E9E3337}">
      <dsp:nvSpPr>
        <dsp:cNvPr id="0" name=""/>
        <dsp:cNvSpPr/>
      </dsp:nvSpPr>
      <dsp:spPr>
        <a:xfrm>
          <a:off x="3218705" y="723070"/>
          <a:ext cx="448442" cy="448442"/>
        </a:xfrm>
        <a:prstGeom prst="triangle">
          <a:avLst>
            <a:gd name="adj" fmla="val 10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7CD317-A4A2-494C-8879-BBA9CB8EA083}">
      <dsp:nvSpPr>
        <dsp:cNvPr id="0" name=""/>
        <dsp:cNvSpPr/>
      </dsp:nvSpPr>
      <dsp:spPr>
        <a:xfrm rot="5400000">
          <a:off x="4464099" y="196903"/>
          <a:ext cx="1582125" cy="2632621"/>
        </a:xfrm>
        <a:prstGeom prst="corner">
          <a:avLst>
            <a:gd name="adj1" fmla="val 16120"/>
            <a:gd name="adj2" fmla="val 16110"/>
          </a:avLst>
        </a:prstGeom>
        <a:solidFill>
          <a:srgbClr val="7030A0"/>
        </a:solidFill>
        <a:ln w="1270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2FC415-EBCF-4732-9ECE-AE2DCBE94CD3}">
      <dsp:nvSpPr>
        <dsp:cNvPr id="0" name=""/>
        <dsp:cNvSpPr/>
      </dsp:nvSpPr>
      <dsp:spPr>
        <a:xfrm>
          <a:off x="4200003" y="983489"/>
          <a:ext cx="2376745" cy="20833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Standardization</a:t>
          </a:r>
          <a:endParaRPr lang="th-TH" sz="2600" kern="1200" dirty="0"/>
        </a:p>
      </dsp:txBody>
      <dsp:txXfrm>
        <a:off x="4200003" y="983489"/>
        <a:ext cx="2376745" cy="2083356"/>
      </dsp:txXfrm>
    </dsp:sp>
    <dsp:sp modelId="{7058AC41-0AA8-4F18-BA9B-F53A493141EC}">
      <dsp:nvSpPr>
        <dsp:cNvPr id="0" name=""/>
        <dsp:cNvSpPr/>
      </dsp:nvSpPr>
      <dsp:spPr>
        <a:xfrm>
          <a:off x="6128306" y="3086"/>
          <a:ext cx="448442" cy="448442"/>
        </a:xfrm>
        <a:prstGeom prst="triangle">
          <a:avLst>
            <a:gd name="adj" fmla="val 100000"/>
          </a:avLst>
        </a:prstGeom>
        <a:solidFill>
          <a:srgbClr val="7030A0"/>
        </a:solidFill>
        <a:ln w="12700" cap="flat" cmpd="sng" algn="ctr">
          <a:solidFill>
            <a:srgbClr val="7030A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B2E710-DBCC-4095-B769-D55B8BFBBFCC}">
      <dsp:nvSpPr>
        <dsp:cNvPr id="0" name=""/>
        <dsp:cNvSpPr/>
      </dsp:nvSpPr>
      <dsp:spPr>
        <a:xfrm rot="5400000">
          <a:off x="7373700" y="-523080"/>
          <a:ext cx="1582125" cy="2632621"/>
        </a:xfrm>
        <a:prstGeom prst="corner">
          <a:avLst>
            <a:gd name="adj1" fmla="val 16120"/>
            <a:gd name="adj2" fmla="val 16110"/>
          </a:avLst>
        </a:prstGeom>
        <a:solidFill>
          <a:srgbClr val="FF0000"/>
        </a:solidFill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2EB32B-FB00-4E2F-86D7-982619B0B901}">
      <dsp:nvSpPr>
        <dsp:cNvPr id="0" name=""/>
        <dsp:cNvSpPr/>
      </dsp:nvSpPr>
      <dsp:spPr>
        <a:xfrm>
          <a:off x="7109604" y="263506"/>
          <a:ext cx="2376745" cy="20833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Markets</a:t>
          </a:r>
          <a:endParaRPr lang="th-TH" sz="2600" kern="1200" dirty="0"/>
        </a:p>
      </dsp:txBody>
      <dsp:txXfrm>
        <a:off x="7109604" y="263506"/>
        <a:ext cx="2376745" cy="20833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C09C2E-9C14-4679-B020-54EC8DC6699C}">
      <dsp:nvSpPr>
        <dsp:cNvPr id="0" name=""/>
        <dsp:cNvSpPr/>
      </dsp:nvSpPr>
      <dsp:spPr>
        <a:xfrm>
          <a:off x="1136275" y="1560878"/>
          <a:ext cx="2169223" cy="108461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Model</a:t>
          </a:r>
          <a:endParaRPr lang="th-TH" sz="3100" kern="1200" dirty="0"/>
        </a:p>
      </dsp:txBody>
      <dsp:txXfrm>
        <a:off x="1168042" y="1592645"/>
        <a:ext cx="2105689" cy="1021077"/>
      </dsp:txXfrm>
    </dsp:sp>
    <dsp:sp modelId="{0AA92EB1-B349-45FF-93A2-65E643AB2662}">
      <dsp:nvSpPr>
        <dsp:cNvPr id="0" name=""/>
        <dsp:cNvSpPr/>
      </dsp:nvSpPr>
      <dsp:spPr>
        <a:xfrm rot="18770822">
          <a:off x="3101377" y="1608199"/>
          <a:ext cx="1275932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275932" y="272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3707445" y="1603547"/>
        <a:ext cx="63796" cy="63796"/>
      </dsp:txXfrm>
    </dsp:sp>
    <dsp:sp modelId="{917CFFC3-ECAE-4520-A1A2-49CF83773B8E}">
      <dsp:nvSpPr>
        <dsp:cNvPr id="0" name=""/>
        <dsp:cNvSpPr/>
      </dsp:nvSpPr>
      <dsp:spPr>
        <a:xfrm>
          <a:off x="4173188" y="625401"/>
          <a:ext cx="2169223" cy="108461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CBOs</a:t>
          </a:r>
          <a:endParaRPr lang="th-TH" sz="3100" kern="1200" dirty="0"/>
        </a:p>
      </dsp:txBody>
      <dsp:txXfrm>
        <a:off x="4204955" y="657168"/>
        <a:ext cx="2105689" cy="1021077"/>
      </dsp:txXfrm>
    </dsp:sp>
    <dsp:sp modelId="{EFC27EE7-309C-4F57-9B48-DF733C3903C9}">
      <dsp:nvSpPr>
        <dsp:cNvPr id="0" name=""/>
        <dsp:cNvSpPr/>
      </dsp:nvSpPr>
      <dsp:spPr>
        <a:xfrm rot="19457599">
          <a:off x="6241974" y="828634"/>
          <a:ext cx="1068562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068562" y="272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6749542" y="829166"/>
        <a:ext cx="53428" cy="53428"/>
      </dsp:txXfrm>
    </dsp:sp>
    <dsp:sp modelId="{C7B4D092-6C47-4F71-8C5B-20D748A2E0E6}">
      <dsp:nvSpPr>
        <dsp:cNvPr id="0" name=""/>
        <dsp:cNvSpPr/>
      </dsp:nvSpPr>
      <dsp:spPr>
        <a:xfrm>
          <a:off x="7210100" y="1749"/>
          <a:ext cx="2169223" cy="10846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Organization</a:t>
          </a:r>
          <a:endParaRPr lang="th-TH" sz="3100" kern="1200" dirty="0"/>
        </a:p>
      </dsp:txBody>
      <dsp:txXfrm>
        <a:off x="7241867" y="33516"/>
        <a:ext cx="2105689" cy="1021077"/>
      </dsp:txXfrm>
    </dsp:sp>
    <dsp:sp modelId="{B8D5BA83-9926-4CD4-AEA9-3BDC1782FAAC}">
      <dsp:nvSpPr>
        <dsp:cNvPr id="0" name=""/>
        <dsp:cNvSpPr/>
      </dsp:nvSpPr>
      <dsp:spPr>
        <a:xfrm rot="2142401">
          <a:off x="6241974" y="1452286"/>
          <a:ext cx="1068562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068562" y="272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6749542" y="1452818"/>
        <a:ext cx="53428" cy="53428"/>
      </dsp:txXfrm>
    </dsp:sp>
    <dsp:sp modelId="{5F2DAD17-6E2B-407A-8083-4722C8C9ADFD}">
      <dsp:nvSpPr>
        <dsp:cNvPr id="0" name=""/>
        <dsp:cNvSpPr/>
      </dsp:nvSpPr>
      <dsp:spPr>
        <a:xfrm>
          <a:off x="7210100" y="1249052"/>
          <a:ext cx="2169223" cy="10846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Business</a:t>
          </a:r>
          <a:endParaRPr lang="th-TH" sz="3100" kern="1200" dirty="0"/>
        </a:p>
      </dsp:txBody>
      <dsp:txXfrm>
        <a:off x="7241867" y="1280819"/>
        <a:ext cx="2105689" cy="1021077"/>
      </dsp:txXfrm>
    </dsp:sp>
    <dsp:sp modelId="{E86989E0-5216-410F-83EE-302747EFAA67}">
      <dsp:nvSpPr>
        <dsp:cNvPr id="0" name=""/>
        <dsp:cNvSpPr/>
      </dsp:nvSpPr>
      <dsp:spPr>
        <a:xfrm rot="2829178">
          <a:off x="3101377" y="2543676"/>
          <a:ext cx="1275932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275932" y="2724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3707445" y="2539024"/>
        <a:ext cx="63796" cy="63796"/>
      </dsp:txXfrm>
    </dsp:sp>
    <dsp:sp modelId="{9DFE2448-EEA5-42B4-A4CD-99E9FB5997CD}">
      <dsp:nvSpPr>
        <dsp:cNvPr id="0" name=""/>
        <dsp:cNvSpPr/>
      </dsp:nvSpPr>
      <dsp:spPr>
        <a:xfrm>
          <a:off x="4173188" y="2496356"/>
          <a:ext cx="2169223" cy="108461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Supporter</a:t>
          </a:r>
          <a:endParaRPr lang="th-TH" sz="3100" kern="1200" dirty="0"/>
        </a:p>
      </dsp:txBody>
      <dsp:txXfrm>
        <a:off x="4204955" y="2528123"/>
        <a:ext cx="2105689" cy="1021077"/>
      </dsp:txXfrm>
    </dsp:sp>
    <dsp:sp modelId="{80592EB6-1395-472E-9E28-EB0B62655CA2}">
      <dsp:nvSpPr>
        <dsp:cNvPr id="0" name=""/>
        <dsp:cNvSpPr/>
      </dsp:nvSpPr>
      <dsp:spPr>
        <a:xfrm>
          <a:off x="6342411" y="3011415"/>
          <a:ext cx="867689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867689" y="272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6754563" y="3016969"/>
        <a:ext cx="43384" cy="43384"/>
      </dsp:txXfrm>
    </dsp:sp>
    <dsp:sp modelId="{9B087FE7-E5BA-4465-AF58-AF7B1989D0FB}">
      <dsp:nvSpPr>
        <dsp:cNvPr id="0" name=""/>
        <dsp:cNvSpPr/>
      </dsp:nvSpPr>
      <dsp:spPr>
        <a:xfrm>
          <a:off x="7210100" y="2496356"/>
          <a:ext cx="2169223" cy="10846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Strategy, Planning</a:t>
          </a:r>
          <a:endParaRPr lang="th-TH" sz="3100" kern="1200" dirty="0"/>
        </a:p>
      </dsp:txBody>
      <dsp:txXfrm>
        <a:off x="7241867" y="2528123"/>
        <a:ext cx="2105689" cy="10210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F76EE-D36B-4084-9713-FEA381492408}" type="datetimeFigureOut">
              <a:rPr lang="th-TH" smtClean="0"/>
              <a:t>12/12/61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90BD4-F29C-48A7-9A22-7B8A429B637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4330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90BD4-F29C-48A7-9A22-7B8A429B637F}" type="slidenum">
              <a:rPr lang="th-TH" smtClean="0"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34887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0CFBE-0F1B-4512-9EDA-B7B8FB9EF4DD}" type="datetime1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6248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D8017-C243-466C-8390-FA12F73F641E}" type="datetime1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2476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78D1F-E6ED-49D2-98C2-318AB54DB6BC}" type="datetime1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0252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3" y="0"/>
            <a:ext cx="10032437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639616" y="1316766"/>
            <a:ext cx="921702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6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653408" y="2218994"/>
            <a:ext cx="921702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8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2153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A0942-B7B8-415B-9C80-C79917DEBC29}" type="datetime1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3758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8F316-88A0-4A77-B035-A70E94E99FBA}" type="datetime1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387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CCCEA-E7BA-40F6-A5CF-3FB53A0C631D}" type="datetime1">
              <a:rPr lang="th-TH" smtClean="0"/>
              <a:t>12/12/61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846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4414-BFC1-4BFB-9DAE-510E6DA30B03}" type="datetime1">
              <a:rPr lang="th-TH" smtClean="0"/>
              <a:t>12/12/61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42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2F67-A852-470C-B85A-EFDE888CBF29}" type="datetime1">
              <a:rPr lang="th-TH" smtClean="0"/>
              <a:t>12/12/61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1163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39044-8EED-4F5E-8AA1-843E03CA5E55}" type="datetime1">
              <a:rPr lang="th-TH" smtClean="0"/>
              <a:t>12/12/61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2478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C623-4CA1-44DA-9161-1F9E49C7C508}" type="datetime1">
              <a:rPr lang="th-TH" smtClean="0"/>
              <a:t>12/12/61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6627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BECFA-E632-4B8C-B9E0-19571D045E14}" type="datetime1">
              <a:rPr lang="th-TH" smtClean="0"/>
              <a:t>12/12/61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9076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35713-6E3A-4A72-AD83-9CE25319B503}" type="datetime1">
              <a:rPr lang="th-TH" smtClean="0"/>
              <a:t>12/12/61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8F12E-8D10-49B0-A2E2-6CBF5A6FBA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4180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3457" y="1037231"/>
            <a:ext cx="10754436" cy="3330053"/>
          </a:xfrm>
          <a:ln w="57150">
            <a:noFill/>
          </a:ln>
        </p:spPr>
        <p:txBody>
          <a:bodyPr>
            <a:normAutofit fontScale="90000"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5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รูปแบบการพัฒนากลุ่มอาชีพ/สัมมาชีพชุมชน</a:t>
            </a:r>
            <a:br>
              <a:rPr lang="th-TH" sz="5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สู่</a:t>
            </a:r>
            <a:r>
              <a:rPr lang="th-TH" sz="5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การเป็นผู้ประกอบการชุมชน </a:t>
            </a:r>
            <a:r>
              <a:rPr lang="th-TH" sz="5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5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5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Community </a:t>
            </a:r>
            <a:r>
              <a:rPr lang="en-US" sz="5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Entrepreneur : CE</a:t>
            </a:r>
            <a:r>
              <a:rPr lang="th-TH" sz="5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br>
              <a:rPr lang="th-TH" sz="5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5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5E035-FE76-4F59-A473-4F62908F22C7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359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4149" y="240540"/>
            <a:ext cx="11338500" cy="6720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sp>
        <p:nvSpPr>
          <p:cNvPr id="3" name="Shape 160"/>
          <p:cNvSpPr>
            <a:spLocks noChangeArrowheads="1"/>
          </p:cNvSpPr>
          <p:nvPr/>
        </p:nvSpPr>
        <p:spPr bwMode="auto">
          <a:xfrm>
            <a:off x="1817011" y="199062"/>
            <a:ext cx="9415295" cy="683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40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การจัดประเภทกลุ่มอาชีพเป้าหมายตามเกณฑ์การประเมินศักยภาพฯ</a:t>
            </a: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1887160" y="1511444"/>
            <a:ext cx="8686007" cy="3456384"/>
            <a:chOff x="2271348" y="3634845"/>
            <a:chExt cx="14322621" cy="6681531"/>
          </a:xfrm>
        </p:grpSpPr>
        <p:grpSp>
          <p:nvGrpSpPr>
            <p:cNvPr id="5" name="Group 162"/>
            <p:cNvGrpSpPr>
              <a:grpSpLocks/>
            </p:cNvGrpSpPr>
            <p:nvPr/>
          </p:nvGrpSpPr>
          <p:grpSpPr bwMode="auto">
            <a:xfrm>
              <a:off x="2271348" y="4960479"/>
              <a:ext cx="3278918" cy="5192044"/>
              <a:chOff x="679090" y="679090"/>
              <a:chExt cx="3278942" cy="5192803"/>
            </a:xfrm>
          </p:grpSpPr>
          <p:sp>
            <p:nvSpPr>
              <p:cNvPr id="15" name="Shape 158"/>
              <p:cNvSpPr>
                <a:spLocks noChangeArrowheads="1"/>
              </p:cNvSpPr>
              <p:nvPr/>
            </p:nvSpPr>
            <p:spPr bwMode="auto">
              <a:xfrm rot="2700000">
                <a:off x="679090" y="679090"/>
                <a:ext cx="3278942" cy="3278942"/>
              </a:xfrm>
              <a:prstGeom prst="roundRect">
                <a:avLst>
                  <a:gd name="adj" fmla="val 8949"/>
                </a:avLst>
              </a:prstGeom>
              <a:solidFill>
                <a:srgbClr val="7EB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3867" tIns="33867" rIns="33867" bIns="33867" anchor="ctr"/>
              <a:lstStyle>
                <a:lvl1pPr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1pPr>
                <a:lvl2pPr marL="742950" indent="-28575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2pPr>
                <a:lvl3pPr marL="1143000" indent="-22860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3pPr>
                <a:lvl4pPr marL="1600200" indent="-22860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4pPr>
                <a:lvl5pPr marL="2057400" indent="-22860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9pPr>
              </a:lstStyle>
              <a:p>
                <a:pPr algn="ctr" eaLnBrk="1"/>
                <a:endParaRPr lang="th-TH" altLang="th-TH" sz="21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Shape 159"/>
              <p:cNvSpPr>
                <a:spLocks noChangeArrowheads="1"/>
              </p:cNvSpPr>
              <p:nvPr/>
            </p:nvSpPr>
            <p:spPr bwMode="auto">
              <a:xfrm rot="2700000">
                <a:off x="679090" y="2592951"/>
                <a:ext cx="3278942" cy="3278941"/>
              </a:xfrm>
              <a:prstGeom prst="roundRect">
                <a:avLst>
                  <a:gd name="adj" fmla="val 8949"/>
                </a:avLst>
              </a:prstGeom>
              <a:gradFill rotWithShape="1">
                <a:gsLst>
                  <a:gs pos="0">
                    <a:srgbClr val="D4DCE4"/>
                  </a:gs>
                  <a:gs pos="100000">
                    <a:srgbClr val="FFFFFF"/>
                  </a:gs>
                </a:gsLst>
                <a:lin ang="5400000"/>
              </a:gradFill>
              <a:ln w="25400">
                <a:solidFill>
                  <a:srgbClr val="EDEDED"/>
                </a:solidFill>
                <a:miter lim="400000"/>
                <a:headEnd/>
                <a:tailEnd/>
              </a:ln>
              <a:effectLst>
                <a:outerShdw blurRad="152400" dist="37532" dir="5400000" rotWithShape="0">
                  <a:srgbClr val="808080">
                    <a:alpha val="39847"/>
                  </a:srgbClr>
                </a:outerShdw>
              </a:effectLst>
            </p:spPr>
            <p:txBody>
              <a:bodyPr lIns="33867" tIns="33867" rIns="33867" bIns="33867" anchor="ctr"/>
              <a:lstStyle/>
              <a:p>
                <a:pPr algn="ctr" eaLnBrk="1"/>
                <a:endParaRPr lang="th-TH" altLang="th-TH" sz="2133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" name="Group 168"/>
            <p:cNvGrpSpPr>
              <a:grpSpLocks/>
            </p:cNvGrpSpPr>
            <p:nvPr/>
          </p:nvGrpSpPr>
          <p:grpSpPr bwMode="auto">
            <a:xfrm>
              <a:off x="7792673" y="3634845"/>
              <a:ext cx="3278919" cy="5265043"/>
              <a:chOff x="679090" y="623361"/>
              <a:chExt cx="3278944" cy="5265071"/>
            </a:xfrm>
          </p:grpSpPr>
          <p:sp>
            <p:nvSpPr>
              <p:cNvPr id="11" name="Shape 163"/>
              <p:cNvSpPr>
                <a:spLocks noChangeArrowheads="1"/>
              </p:cNvSpPr>
              <p:nvPr/>
            </p:nvSpPr>
            <p:spPr bwMode="auto">
              <a:xfrm rot="2700000">
                <a:off x="679090" y="2609490"/>
                <a:ext cx="3278942" cy="3278942"/>
              </a:xfrm>
              <a:prstGeom prst="roundRect">
                <a:avLst>
                  <a:gd name="adj" fmla="val 8949"/>
                </a:avLst>
              </a:prstGeom>
              <a:solidFill>
                <a:srgbClr val="2EA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3867" tIns="33867" rIns="33867" bIns="33867" anchor="ctr"/>
              <a:lstStyle>
                <a:lvl1pPr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1pPr>
                <a:lvl2pPr marL="742950" indent="-28575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2pPr>
                <a:lvl3pPr marL="1143000" indent="-22860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3pPr>
                <a:lvl4pPr marL="1600200" indent="-22860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4pPr>
                <a:lvl5pPr marL="2057400" indent="-22860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9pPr>
              </a:lstStyle>
              <a:p>
                <a:pPr algn="ctr" eaLnBrk="1"/>
                <a:endParaRPr lang="th-TH" altLang="th-TH" sz="2133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Shape 164"/>
              <p:cNvSpPr>
                <a:spLocks noChangeArrowheads="1"/>
              </p:cNvSpPr>
              <p:nvPr/>
            </p:nvSpPr>
            <p:spPr bwMode="auto">
              <a:xfrm rot="2700000">
                <a:off x="679091" y="623360"/>
                <a:ext cx="3278942" cy="3278944"/>
              </a:xfrm>
              <a:prstGeom prst="roundRect">
                <a:avLst>
                  <a:gd name="adj" fmla="val 8949"/>
                </a:avLst>
              </a:prstGeom>
              <a:gradFill rotWithShape="1">
                <a:gsLst>
                  <a:gs pos="0">
                    <a:srgbClr val="D4DCE4"/>
                  </a:gs>
                  <a:gs pos="100000">
                    <a:srgbClr val="FFFFFF"/>
                  </a:gs>
                </a:gsLst>
                <a:lin ang="5400000"/>
              </a:gradFill>
              <a:ln w="25400">
                <a:solidFill>
                  <a:srgbClr val="EDEDED"/>
                </a:solidFill>
                <a:miter lim="400000"/>
                <a:headEnd/>
                <a:tailEnd/>
              </a:ln>
              <a:effectLst>
                <a:outerShdw blurRad="152400" dist="37532" dir="5400000" rotWithShape="0">
                  <a:srgbClr val="808080">
                    <a:alpha val="39847"/>
                  </a:srgbClr>
                </a:outerShdw>
              </a:effectLst>
            </p:spPr>
            <p:txBody>
              <a:bodyPr lIns="33867" tIns="33867" rIns="33867" bIns="33867" anchor="ctr"/>
              <a:lstStyle/>
              <a:p>
                <a:pPr algn="ctr" eaLnBrk="1"/>
                <a:endParaRPr lang="th-TH" altLang="th-TH" sz="2133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173"/>
            <p:cNvGrpSpPr>
              <a:grpSpLocks/>
            </p:cNvGrpSpPr>
            <p:nvPr/>
          </p:nvGrpSpPr>
          <p:grpSpPr bwMode="auto">
            <a:xfrm>
              <a:off x="13312410" y="4960479"/>
              <a:ext cx="3281559" cy="5355897"/>
              <a:chOff x="679090" y="679090"/>
              <a:chExt cx="3281583" cy="5356680"/>
            </a:xfrm>
          </p:grpSpPr>
          <p:sp>
            <p:nvSpPr>
              <p:cNvPr id="8" name="Shape 169"/>
              <p:cNvSpPr>
                <a:spLocks noChangeArrowheads="1"/>
              </p:cNvSpPr>
              <p:nvPr/>
            </p:nvSpPr>
            <p:spPr bwMode="auto">
              <a:xfrm rot="2700000">
                <a:off x="679090" y="679090"/>
                <a:ext cx="3278942" cy="3278942"/>
              </a:xfrm>
              <a:prstGeom prst="roundRect">
                <a:avLst>
                  <a:gd name="adj" fmla="val 8949"/>
                </a:avLst>
              </a:prstGeom>
              <a:solidFill>
                <a:srgbClr val="EC56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3867" tIns="33867" rIns="33867" bIns="33867" anchor="ctr"/>
              <a:lstStyle>
                <a:lvl1pPr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1pPr>
                <a:lvl2pPr marL="742950" indent="-28575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2pPr>
                <a:lvl3pPr marL="1143000" indent="-22860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3pPr>
                <a:lvl4pPr marL="1600200" indent="-22860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4pPr>
                <a:lvl5pPr marL="2057400" indent="-228600"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5000">
                    <a:solidFill>
                      <a:srgbClr val="000000"/>
                    </a:solidFill>
                    <a:latin typeface="Helvetica Light" charset="0"/>
                    <a:ea typeface="Helvetica Light" charset="0"/>
                    <a:cs typeface="Helvetica Light" charset="0"/>
                    <a:sym typeface="Helvetica Light" charset="0"/>
                  </a:defRPr>
                </a:lvl9pPr>
              </a:lstStyle>
              <a:p>
                <a:pPr algn="ctr" eaLnBrk="1"/>
                <a:endParaRPr lang="th-TH" altLang="th-TH" sz="2133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Shape 170"/>
              <p:cNvSpPr>
                <a:spLocks noChangeArrowheads="1"/>
              </p:cNvSpPr>
              <p:nvPr/>
            </p:nvSpPr>
            <p:spPr bwMode="auto">
              <a:xfrm rot="2700000">
                <a:off x="681731" y="2756828"/>
                <a:ext cx="3278943" cy="3278941"/>
              </a:xfrm>
              <a:prstGeom prst="roundRect">
                <a:avLst>
                  <a:gd name="adj" fmla="val 8949"/>
                </a:avLst>
              </a:prstGeom>
              <a:gradFill rotWithShape="1">
                <a:gsLst>
                  <a:gs pos="0">
                    <a:srgbClr val="D4DCE4"/>
                  </a:gs>
                  <a:gs pos="100000">
                    <a:srgbClr val="FFFFFF"/>
                  </a:gs>
                </a:gsLst>
                <a:lin ang="5400000"/>
              </a:gradFill>
              <a:ln w="25400">
                <a:solidFill>
                  <a:srgbClr val="EDEDED"/>
                </a:solidFill>
                <a:miter lim="400000"/>
                <a:headEnd/>
                <a:tailEnd/>
              </a:ln>
              <a:effectLst>
                <a:outerShdw blurRad="152400" dist="37532" dir="5400000" rotWithShape="0">
                  <a:srgbClr val="808080">
                    <a:alpha val="39847"/>
                  </a:srgbClr>
                </a:outerShdw>
              </a:effectLst>
            </p:spPr>
            <p:txBody>
              <a:bodyPr lIns="33867" tIns="33867" rIns="33867" bIns="33867" anchor="ctr"/>
              <a:lstStyle/>
              <a:p>
                <a:pPr algn="ctr" eaLnBrk="1"/>
                <a:endParaRPr lang="th-TH" altLang="th-TH" sz="21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9" name="Shape 161"/>
          <p:cNvSpPr>
            <a:spLocks noChangeArrowheads="1"/>
          </p:cNvSpPr>
          <p:nvPr/>
        </p:nvSpPr>
        <p:spPr bwMode="auto">
          <a:xfrm>
            <a:off x="2283221" y="3763258"/>
            <a:ext cx="1197036" cy="56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>
              <a:spcBef>
                <a:spcPts val="3933"/>
              </a:spcBef>
            </a:pPr>
            <a:r>
              <a:rPr lang="th-TH" altLang="th-TH" sz="32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ประเภทที่</a:t>
            </a:r>
          </a:p>
        </p:txBody>
      </p:sp>
      <p:sp>
        <p:nvSpPr>
          <p:cNvPr id="20" name="Shape 161"/>
          <p:cNvSpPr>
            <a:spLocks noChangeArrowheads="1"/>
          </p:cNvSpPr>
          <p:nvPr/>
        </p:nvSpPr>
        <p:spPr bwMode="auto">
          <a:xfrm>
            <a:off x="5697438" y="1935247"/>
            <a:ext cx="1197036" cy="56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>
              <a:spcBef>
                <a:spcPts val="3933"/>
              </a:spcBef>
            </a:pPr>
            <a:r>
              <a:rPr lang="th-TH" altLang="th-TH" sz="32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ประเภทที่</a:t>
            </a:r>
          </a:p>
        </p:txBody>
      </p:sp>
      <p:sp>
        <p:nvSpPr>
          <p:cNvPr id="21" name="Shape 161"/>
          <p:cNvSpPr>
            <a:spLocks noChangeArrowheads="1"/>
          </p:cNvSpPr>
          <p:nvPr/>
        </p:nvSpPr>
        <p:spPr bwMode="auto">
          <a:xfrm>
            <a:off x="8979114" y="3855635"/>
            <a:ext cx="1197036" cy="56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>
              <a:spcBef>
                <a:spcPts val="3933"/>
              </a:spcBef>
            </a:pPr>
            <a:r>
              <a:rPr lang="th-TH" altLang="th-TH" sz="32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ประเภทที่</a:t>
            </a:r>
          </a:p>
        </p:txBody>
      </p:sp>
      <p:sp>
        <p:nvSpPr>
          <p:cNvPr id="22" name="Shape 160"/>
          <p:cNvSpPr>
            <a:spLocks noChangeArrowheads="1"/>
          </p:cNvSpPr>
          <p:nvPr/>
        </p:nvSpPr>
        <p:spPr bwMode="auto">
          <a:xfrm>
            <a:off x="2714865" y="4188655"/>
            <a:ext cx="332941" cy="71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4200" b="1" dirty="0">
                <a:latin typeface="Helvetica" panose="020B0604020202020204" pitchFamily="34" charset="0"/>
                <a:sym typeface="Helvetica" panose="020B0604020202020204" pitchFamily="34" charset="0"/>
              </a:rPr>
              <a:t>1</a:t>
            </a:r>
          </a:p>
        </p:txBody>
      </p:sp>
      <p:sp>
        <p:nvSpPr>
          <p:cNvPr id="23" name="Shape 160"/>
          <p:cNvSpPr>
            <a:spLocks noChangeArrowheads="1"/>
          </p:cNvSpPr>
          <p:nvPr/>
        </p:nvSpPr>
        <p:spPr bwMode="auto">
          <a:xfrm>
            <a:off x="6164933" y="2444577"/>
            <a:ext cx="236931" cy="71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4200" b="1" dirty="0">
                <a:latin typeface="Helvetica" panose="020B0604020202020204" pitchFamily="34" charset="0"/>
                <a:sym typeface="Helvetica" panose="020B0604020202020204" pitchFamily="34" charset="0"/>
              </a:rPr>
              <a:t>2</a:t>
            </a:r>
          </a:p>
        </p:txBody>
      </p:sp>
      <p:sp>
        <p:nvSpPr>
          <p:cNvPr id="24" name="Shape 160"/>
          <p:cNvSpPr>
            <a:spLocks noChangeArrowheads="1"/>
          </p:cNvSpPr>
          <p:nvPr/>
        </p:nvSpPr>
        <p:spPr bwMode="auto">
          <a:xfrm>
            <a:off x="9507171" y="4324095"/>
            <a:ext cx="140920" cy="71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4200" b="1" dirty="0">
                <a:latin typeface="Helvetica" panose="020B0604020202020204" pitchFamily="34" charset="0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25" name="Shape 183"/>
          <p:cNvSpPr>
            <a:spLocks noChangeArrowheads="1"/>
          </p:cNvSpPr>
          <p:nvPr/>
        </p:nvSpPr>
        <p:spPr bwMode="auto">
          <a:xfrm>
            <a:off x="1497069" y="5338780"/>
            <a:ext cx="2906333" cy="88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667" b="1" dirty="0">
                <a:solidFill>
                  <a:srgbClr val="40404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กลุ่มอาชีพที่สามารถต่อยอด</a:t>
            </a:r>
            <a:br>
              <a:rPr lang="th-TH" altLang="th-TH" sz="2667" b="1" dirty="0">
                <a:solidFill>
                  <a:srgbClr val="40404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2667" b="1" dirty="0">
                <a:solidFill>
                  <a:srgbClr val="40404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และยกระดับเป็นผู้ประกอบการ</a:t>
            </a:r>
            <a:endParaRPr lang="th-TH" altLang="th-TH" sz="2667" dirty="0">
              <a:solidFill>
                <a:srgbClr val="40404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Shape 183"/>
          <p:cNvSpPr>
            <a:spLocks noChangeArrowheads="1"/>
          </p:cNvSpPr>
          <p:nvPr/>
        </p:nvSpPr>
        <p:spPr bwMode="auto">
          <a:xfrm>
            <a:off x="4655249" y="4791336"/>
            <a:ext cx="3271495" cy="88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667" b="1" dirty="0">
                <a:solidFill>
                  <a:srgbClr val="40404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กลุ่มอาชีพที่ต้องได้รับการบ่มเพาะ</a:t>
            </a:r>
            <a:br>
              <a:rPr lang="th-TH" altLang="th-TH" sz="2667" b="1" dirty="0">
                <a:solidFill>
                  <a:srgbClr val="40404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2667" b="1" dirty="0">
                <a:solidFill>
                  <a:srgbClr val="40404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ก่อนการต่อยอดกิจการ</a:t>
            </a:r>
            <a:endParaRPr lang="th-TH" altLang="th-TH" sz="2667" dirty="0">
              <a:solidFill>
                <a:srgbClr val="40404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7" name="Shape 183"/>
          <p:cNvSpPr>
            <a:spLocks noChangeArrowheads="1"/>
          </p:cNvSpPr>
          <p:nvPr/>
        </p:nvSpPr>
        <p:spPr bwMode="auto">
          <a:xfrm>
            <a:off x="7926744" y="5386224"/>
            <a:ext cx="3438425" cy="88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667" b="1" dirty="0">
                <a:solidFill>
                  <a:srgbClr val="40404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กลุ่มอาชีพที่ต้องได้รับการสนับสนุน</a:t>
            </a:r>
            <a:br>
              <a:rPr lang="th-TH" altLang="th-TH" sz="2667" b="1" dirty="0">
                <a:solidFill>
                  <a:srgbClr val="40404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altLang="th-TH" sz="2667" b="1" dirty="0">
                <a:solidFill>
                  <a:srgbClr val="40404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จากองค์กรภาครัฐ/เอกชน</a:t>
            </a:r>
            <a:endParaRPr lang="th-TH" altLang="th-TH" sz="2667" dirty="0">
              <a:solidFill>
                <a:srgbClr val="40404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8" name="Shape 161"/>
          <p:cNvSpPr>
            <a:spLocks noChangeArrowheads="1"/>
          </p:cNvSpPr>
          <p:nvPr/>
        </p:nvSpPr>
        <p:spPr bwMode="auto">
          <a:xfrm>
            <a:off x="2040807" y="6308324"/>
            <a:ext cx="1786024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>
              <a:spcBef>
                <a:spcPts val="3933"/>
              </a:spcBef>
            </a:pP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(</a:t>
            </a:r>
            <a:r>
              <a:rPr lang="th-TH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5</a:t>
            </a:r>
            <a:r>
              <a:rPr lang="en-US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1</a:t>
            </a:r>
            <a:r>
              <a:rPr lang="th-TH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 </a:t>
            </a: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– 75 คะแนน)</a:t>
            </a:r>
          </a:p>
        </p:txBody>
      </p:sp>
      <p:sp>
        <p:nvSpPr>
          <p:cNvPr id="29" name="Shape 161"/>
          <p:cNvSpPr>
            <a:spLocks noChangeArrowheads="1"/>
          </p:cNvSpPr>
          <p:nvPr/>
        </p:nvSpPr>
        <p:spPr bwMode="auto">
          <a:xfrm>
            <a:off x="5471843" y="5759280"/>
            <a:ext cx="1786024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>
              <a:spcBef>
                <a:spcPts val="3933"/>
              </a:spcBef>
            </a:pP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(</a:t>
            </a:r>
            <a:r>
              <a:rPr lang="th-TH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  <a:r>
              <a:rPr lang="en-US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1</a:t>
            </a:r>
            <a:r>
              <a:rPr lang="th-TH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 </a:t>
            </a: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– </a:t>
            </a:r>
            <a:r>
              <a:rPr lang="en-US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50</a:t>
            </a:r>
            <a:r>
              <a:rPr lang="th-TH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 </a:t>
            </a: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คะแนน)</a:t>
            </a:r>
          </a:p>
        </p:txBody>
      </p:sp>
      <p:sp>
        <p:nvSpPr>
          <p:cNvPr id="30" name="Shape 161"/>
          <p:cNvSpPr>
            <a:spLocks noChangeArrowheads="1"/>
          </p:cNvSpPr>
          <p:nvPr/>
        </p:nvSpPr>
        <p:spPr bwMode="auto">
          <a:xfrm>
            <a:off x="8819311" y="6306625"/>
            <a:ext cx="1786024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>
              <a:spcBef>
                <a:spcPts val="3933"/>
              </a:spcBef>
            </a:pP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(0 – </a:t>
            </a:r>
            <a:r>
              <a:rPr lang="en-US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30</a:t>
            </a:r>
            <a:r>
              <a:rPr lang="th-TH" alt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 </a:t>
            </a:r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คะแนน)</a:t>
            </a:r>
          </a:p>
        </p:txBody>
      </p:sp>
    </p:spTree>
    <p:extLst>
      <p:ext uri="{BB962C8B-B14F-4D97-AF65-F5344CB8AC3E}">
        <p14:creationId xmlns:p14="http://schemas.microsoft.com/office/powerpoint/2010/main" val="83818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 </a:t>
            </a:r>
            <a:r>
              <a:rPr lang="th-TH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คะแนน </a:t>
            </a:r>
            <a:r>
              <a:rPr lang="en-US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5 </a:t>
            </a:r>
            <a:r>
              <a:rPr lang="th-TH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ด้าน</a:t>
            </a:r>
            <a:r>
              <a:rPr lang="en-US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 – </a:t>
            </a:r>
            <a:r>
              <a:rPr lang="th-TH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ตัวอย่างของจังหวัดชัยภูมิ</a:t>
            </a:r>
            <a:r>
              <a:rPr lang="en-US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 </a:t>
            </a:r>
            <a:endParaRPr lang="th-TH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11</a:t>
            </a:fld>
            <a:endParaRPr lang="th-TH"/>
          </a:p>
        </p:txBody>
      </p:sp>
      <p:graphicFrame>
        <p:nvGraphicFramePr>
          <p:cNvPr id="5" name="Chart 4"/>
          <p:cNvGraphicFramePr/>
          <p:nvPr/>
        </p:nvGraphicFramePr>
        <p:xfrm>
          <a:off x="3230245" y="628650"/>
          <a:ext cx="5731510" cy="560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3435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86854" y="164639"/>
            <a:ext cx="11095629" cy="576064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 sz="1467"/>
          </a:p>
        </p:txBody>
      </p:sp>
      <p:sp>
        <p:nvSpPr>
          <p:cNvPr id="6" name="Shape 160"/>
          <p:cNvSpPr>
            <a:spLocks noChangeArrowheads="1"/>
          </p:cNvSpPr>
          <p:nvPr/>
        </p:nvSpPr>
        <p:spPr bwMode="auto">
          <a:xfrm>
            <a:off x="3212555" y="56752"/>
            <a:ext cx="6534975" cy="683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4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แผนผังเปรียบเทียบรายกลุ่มอาชีพ ประเภทที่ 1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5310883"/>
              </p:ext>
            </p:extLst>
          </p:nvPr>
        </p:nvGraphicFramePr>
        <p:xfrm>
          <a:off x="586854" y="740703"/>
          <a:ext cx="10945216" cy="611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090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6690" y="314324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th-TH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ความหมาย </a:t>
            </a:r>
            <a:r>
              <a:rPr lang="th-TH" sz="5000" dirty="0" smtClean="0">
                <a:solidFill>
                  <a:schemeClr val="accent1">
                    <a:lumMod val="75000"/>
                  </a:scheme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ผู้ประกอบการชุมชน </a:t>
            </a: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Community Entrepreneur : CE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4000" dirty="0">
              <a:solidFill>
                <a:schemeClr val="accent1">
                  <a:lumMod val="75000"/>
                </a:schemeClr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3264" y="1822449"/>
            <a:ext cx="9034819" cy="4351338"/>
          </a:xfrm>
        </p:spPr>
        <p:txBody>
          <a:bodyPr>
            <a:normAutofit/>
          </a:bodyPr>
          <a:lstStyle/>
          <a:p>
            <a:pPr marL="0" indent="0" algn="thaiDist">
              <a:buNone/>
              <a:tabLst>
                <a:tab pos="982663" algn="l"/>
              </a:tabLst>
            </a:pPr>
            <a:r>
              <a:rPr lang="th-TH" sz="3200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             </a:t>
            </a:r>
            <a:r>
              <a:rPr lang="th-TH" sz="3600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ผู้ประกอบการชุมชน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Community Entrepreneur : CE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th-TH" sz="3600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หมายถึง ผู้ประกอบการที่มีการเปลี่ยนกิจกรรมเป็นกิจการ หรือ เปลี่ยนรายได้จากรายได้เบ็ดเตล็ด เป็นรายได้เสริมและรายได้หลัก หรือ เปลี่ยนอาชีพเสริมเป็นอาชีพหลัก(เป็นงานที่พัฒนาต่อเนื่องจากสัมมาชีพชุมชน)</a:t>
            </a:r>
            <a:endParaRPr lang="th-TH" sz="3600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17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วัตถุประสงค์ของกิจกรรม/โครงการด้านเศรษฐกิจของชุมชน</a:t>
            </a:r>
            <a:endParaRPr lang="th-TH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1247887"/>
            <a:ext cx="4219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ปลูกผักสวนครัว เลี้ยงปลา กบ ไก่ หมู ฯลฯ</a:t>
            </a:r>
            <a:endParaRPr lang="th-TH" dirty="0"/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1182145" y="2050230"/>
          <a:ext cx="9876715" cy="3846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61995" y="1904104"/>
            <a:ext cx="71000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/>
              <a:t>รายได้เฉลี่ยของครัวเรือนของไทย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26,915 </a:t>
            </a:r>
            <a:r>
              <a:rPr lang="th-TH" dirty="0" smtClean="0"/>
              <a:t>บาท /เดือน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85328" y="1930363"/>
            <a:ext cx="3013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/>
              <a:t>รายจ่ายของครัวเรือนของไทย</a:t>
            </a:r>
          </a:p>
          <a:p>
            <a:pPr algn="ctr"/>
            <a:r>
              <a:rPr lang="en-US" dirty="0" smtClean="0"/>
              <a:t>21,157 </a:t>
            </a:r>
            <a:r>
              <a:rPr lang="th-TH" dirty="0" smtClean="0"/>
              <a:t>บาท/เดือน</a:t>
            </a:r>
            <a:endParaRPr lang="th-TH" dirty="0"/>
          </a:p>
        </p:txBody>
      </p:sp>
      <p:sp>
        <p:nvSpPr>
          <p:cNvPr id="8" name="TextBox 7"/>
          <p:cNvSpPr txBox="1"/>
          <p:nvPr/>
        </p:nvSpPr>
        <p:spPr>
          <a:xfrm>
            <a:off x="4389121" y="5045336"/>
            <a:ext cx="1149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&lt; 25 %</a:t>
            </a:r>
            <a:endParaRPr lang="th-TH" dirty="0"/>
          </a:p>
        </p:txBody>
      </p:sp>
      <p:sp>
        <p:nvSpPr>
          <p:cNvPr id="9" name="TextBox 8"/>
          <p:cNvSpPr txBox="1"/>
          <p:nvPr/>
        </p:nvSpPr>
        <p:spPr>
          <a:xfrm>
            <a:off x="6434866" y="4961068"/>
            <a:ext cx="211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&lt; 25 – 75 &gt; %</a:t>
            </a:r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9358919" y="4961068"/>
            <a:ext cx="1231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&gt; </a:t>
            </a:r>
            <a:r>
              <a:rPr lang="en-US" dirty="0" smtClean="0"/>
              <a:t>75  %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0213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3860" y="474086"/>
            <a:ext cx="10515600" cy="1325563"/>
          </a:xfrm>
        </p:spPr>
        <p:txBody>
          <a:bodyPr/>
          <a:lstStyle/>
          <a:p>
            <a:pPr algn="ctr"/>
            <a:r>
              <a:rPr lang="th-TH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วิถีของการเข้าสู่ระบบตลาดของเศรษฐกิจจากฐานราก</a:t>
            </a:r>
            <a:endParaRPr lang="th-TH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977115" y="2091290"/>
          <a:ext cx="4765639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5B1AA-6D84-420F-BC60-96482C1AE904}" type="slidenum">
              <a:rPr lang="th-TH" smtClean="0"/>
              <a:t>15</a:t>
            </a:fld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3566811" y="3343629"/>
            <a:ext cx="1633781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h-TH" sz="2400" dirty="0" smtClean="0"/>
              <a:t>วิสาหกิจครัวเรือน</a:t>
            </a:r>
            <a:endParaRPr lang="th-TH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947279" y="3805294"/>
            <a:ext cx="889987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th-TH" sz="2400" dirty="0" smtClean="0"/>
              <a:t>การริเริ่ม</a:t>
            </a:r>
            <a:endParaRPr lang="th-TH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641126" y="2894557"/>
            <a:ext cx="2260622" cy="461665"/>
          </a:xfrm>
          <a:prstGeom prst="rect">
            <a:avLst/>
          </a:prstGeom>
          <a:noFill/>
          <a:ln>
            <a:solidFill>
              <a:srgbClr val="FFC00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การริเริ่มเข้าสู่ระบบตลาด</a:t>
            </a:r>
            <a:endParaRPr lang="th-TH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341823" y="2396388"/>
            <a:ext cx="3261082" cy="461665"/>
          </a:xfrm>
          <a:prstGeom prst="rect">
            <a:avLst/>
          </a:prstGeom>
          <a:noFill/>
          <a:ln>
            <a:solidFill>
              <a:srgbClr val="FF000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การเลือกที่แข่งขันในระบบตลาด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184551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5012" y="302038"/>
            <a:ext cx="9578788" cy="1325563"/>
          </a:xfrm>
        </p:spPr>
        <p:txBody>
          <a:bodyPr/>
          <a:lstStyle/>
          <a:p>
            <a:r>
              <a:rPr lang="en-US" dirty="0" smtClean="0"/>
              <a:t>Marketization</a:t>
            </a:r>
            <a:endParaRPr lang="th-TH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2756124"/>
          <a:ext cx="10515600" cy="3788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1AD32-56C1-4D62-AA7C-8B8E08878962}" type="slidenum">
              <a:rPr lang="th-TH" smtClean="0"/>
              <a:t>16</a:t>
            </a:fld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1775012" y="2060251"/>
            <a:ext cx="4163209" cy="52322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/>
              <a:t>ระบบเศรษฐกิจชุมชน</a:t>
            </a: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5938221" y="1852626"/>
            <a:ext cx="4319195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/>
              <a:t>ระบบเศรษฐกิจธุรกิจ</a:t>
            </a: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1775012" y="1776189"/>
            <a:ext cx="8482404" cy="871966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3603" y="4332265"/>
            <a:ext cx="2274628" cy="6584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3603" y="5098671"/>
            <a:ext cx="2274628" cy="63852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75012" y="1096712"/>
            <a:ext cx="8770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การผสมระหว่างความสามารถด้านการผลิตของชุมชนและการพัฒนาโอกาสของภาคธุรกิจ</a:t>
            </a:r>
            <a:endParaRPr lang="th-TH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499160"/>
            <a:ext cx="774551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4117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 3.</a:t>
            </a:r>
            <a:endParaRPr lang="th-TH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4756711"/>
              </p:ext>
            </p:extLst>
          </p:nvPr>
        </p:nvGraphicFramePr>
        <p:xfrm>
          <a:off x="838200" y="1502239"/>
          <a:ext cx="10515600" cy="3582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17</a:t>
            </a:fld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4928841" y="1690688"/>
            <a:ext cx="2743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การพัฒนาเป็นผู้ประกอบการ</a:t>
            </a:r>
            <a:endParaRPr lang="th-TH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928841" y="3560375"/>
            <a:ext cx="2743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พัฒนาการ /พัฒนากร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230441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160" y="4365753"/>
            <a:ext cx="3534771" cy="2462007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15" y="573206"/>
            <a:ext cx="11068334" cy="379254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5732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พัฒนาโมเดลวิเคราะห์และจัดประเภทกลุ่มอาชีพ</a:t>
            </a:r>
            <a:endParaRPr lang="th-TH" sz="3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Curved Right Arrow 7"/>
          <p:cNvSpPr/>
          <p:nvPr/>
        </p:nvSpPr>
        <p:spPr>
          <a:xfrm rot="21054634">
            <a:off x="402465" y="3893623"/>
            <a:ext cx="1319501" cy="3012457"/>
          </a:xfrm>
          <a:prstGeom prst="curvedRightArrow">
            <a:avLst>
              <a:gd name="adj1" fmla="val 25000"/>
              <a:gd name="adj2" fmla="val 50000"/>
              <a:gd name="adj3" fmla="val 72515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85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95534" y="23003"/>
            <a:ext cx="12287534" cy="80950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กระบวนการพัฒนากลุ่มอาชีพสู่การเป็นผู้ประกอบการชุมชน (</a:t>
            </a:r>
            <a:r>
              <a:rPr lang="en-US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CE</a:t>
            </a:r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3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2" name="ตัวแทนเนื้อหา 4"/>
          <p:cNvPicPr>
            <a:picLocks noChangeAspect="1"/>
          </p:cNvPicPr>
          <p:nvPr/>
        </p:nvPicPr>
        <p:blipFill rotWithShape="1">
          <a:blip r:embed="rId2"/>
          <a:srcRect l="13858" t="20286" r="12792" b="14194"/>
          <a:stretch/>
        </p:blipFill>
        <p:spPr>
          <a:xfrm>
            <a:off x="0" y="900752"/>
            <a:ext cx="7790031" cy="59299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สี่เหลี่ยมผืนผ้า 6"/>
          <p:cNvSpPr/>
          <p:nvPr/>
        </p:nvSpPr>
        <p:spPr>
          <a:xfrm>
            <a:off x="9212241" y="3481820"/>
            <a:ext cx="2878465" cy="13568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กิจการ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</a:t>
            </a:r>
          </a:p>
          <a:p>
            <a:pPr algn="ctr"/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ธุรกิจ</a:t>
            </a:r>
            <a:r>
              <a:rPr lang="th-TH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เพื่อสังคม </a:t>
            </a:r>
            <a:endParaRPr lang="th-TH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Social Business 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SB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สี่เหลี่ยมผืนผ้า 8"/>
          <p:cNvSpPr/>
          <p:nvPr/>
        </p:nvSpPr>
        <p:spPr>
          <a:xfrm>
            <a:off x="9168342" y="1811630"/>
            <a:ext cx="2881418" cy="15031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กิจการแบบ</a:t>
            </a:r>
          </a:p>
          <a:p>
            <a:pPr algn="ctr"/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วิสาหกิจ</a:t>
            </a:r>
            <a:r>
              <a:rPr lang="th-TH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สังคม</a:t>
            </a:r>
          </a:p>
          <a:p>
            <a:pPr algn="ctr"/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Social Enterprise </a:t>
            </a:r>
            <a:r>
              <a:rPr lang="th-TH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SE</a:t>
            </a:r>
            <a:r>
              <a:rPr lang="th-TH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</a:p>
        </p:txBody>
      </p:sp>
      <p:sp>
        <p:nvSpPr>
          <p:cNvPr id="15" name="สี่เหลี่ยมผืนผ้า 2"/>
          <p:cNvSpPr/>
          <p:nvPr/>
        </p:nvSpPr>
        <p:spPr>
          <a:xfrm>
            <a:off x="8179418" y="2794452"/>
            <a:ext cx="814951" cy="104063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CE</a:t>
            </a:r>
            <a:endParaRPr lang="th-TH" sz="3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9" name="Right Arrow 28"/>
          <p:cNvSpPr/>
          <p:nvPr/>
        </p:nvSpPr>
        <p:spPr>
          <a:xfrm flipV="1">
            <a:off x="7790031" y="3138986"/>
            <a:ext cx="334795" cy="4247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34" name="Elbow Connector 33"/>
          <p:cNvCxnSpPr/>
          <p:nvPr/>
        </p:nvCxnSpPr>
        <p:spPr>
          <a:xfrm rot="5400000" flipH="1" flipV="1">
            <a:off x="8680263" y="2395803"/>
            <a:ext cx="399152" cy="334794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/>
          <p:nvPr/>
        </p:nvCxnSpPr>
        <p:spPr>
          <a:xfrm rot="16200000" flipH="1">
            <a:off x="8795345" y="3817708"/>
            <a:ext cx="277729" cy="448966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580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492830"/>
            <a:ext cx="2743200" cy="365125"/>
          </a:xfrm>
          <a:ln>
            <a:solidFill>
              <a:schemeClr val="bg1"/>
            </a:solidFill>
          </a:ln>
        </p:spPr>
        <p:txBody>
          <a:bodyPr/>
          <a:lstStyle/>
          <a:p>
            <a:fld id="{B008F12E-8D10-49B0-A2E2-6CBF5A6FBA83}" type="slidenum">
              <a:rPr lang="th-TH" smtClean="0"/>
              <a:t>4</a:t>
            </a:fld>
            <a:endParaRPr lang="th-TH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741" y="4490615"/>
            <a:ext cx="2789239" cy="2329763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63" y="1144685"/>
            <a:ext cx="5192567" cy="33049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sp>
        <p:nvSpPr>
          <p:cNvPr id="10" name="Rectangle 9"/>
          <p:cNvSpPr/>
          <p:nvPr/>
        </p:nvSpPr>
        <p:spPr>
          <a:xfrm>
            <a:off x="102763" y="513140"/>
            <a:ext cx="5301750" cy="738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พัฒนาโมเดลและวิเคราะห์จัดประเภทกลุ่มอาชีพ</a:t>
            </a:r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Curved Right Arrow 10"/>
          <p:cNvSpPr/>
          <p:nvPr/>
        </p:nvSpPr>
        <p:spPr>
          <a:xfrm rot="21054634">
            <a:off x="155172" y="4147038"/>
            <a:ext cx="729559" cy="1405817"/>
          </a:xfrm>
          <a:prstGeom prst="curvedRightArrow">
            <a:avLst>
              <a:gd name="adj1" fmla="val 25000"/>
              <a:gd name="adj2" fmla="val 50000"/>
              <a:gd name="adj3" fmla="val 4403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20595"/>
            <a:ext cx="12191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รูปแบบการ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สร้างสัมมาชีพชุมชนสู่การเป็นผู้ประกอบการชุมชน (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Community Entrepreneur : CE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dirty="0"/>
          </a:p>
        </p:txBody>
      </p:sp>
      <p:sp>
        <p:nvSpPr>
          <p:cNvPr id="15" name="Rectangle 14"/>
          <p:cNvSpPr/>
          <p:nvPr/>
        </p:nvSpPr>
        <p:spPr>
          <a:xfrm>
            <a:off x="5609230" y="514315"/>
            <a:ext cx="6264321" cy="7371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กระบวนการพัฒนากลุ่มอาชีพ</a:t>
            </a:r>
          </a:p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สู่การเป็นผู้ประกอบการชุมชน (</a:t>
            </a:r>
            <a:r>
              <a:rPr lang="en-US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CE</a:t>
            </a:r>
            <a:r>
              <a:rPr lang="th-TH" sz="24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6" name="ตัวแทนเนื้อหา 4"/>
          <p:cNvPicPr>
            <a:picLocks noChangeAspect="1"/>
          </p:cNvPicPr>
          <p:nvPr/>
        </p:nvPicPr>
        <p:blipFill rotWithShape="1">
          <a:blip r:embed="rId4"/>
          <a:srcRect l="13858" t="20286" r="12792" b="14194"/>
          <a:stretch/>
        </p:blipFill>
        <p:spPr>
          <a:xfrm>
            <a:off x="5609230" y="1486575"/>
            <a:ext cx="6264321" cy="325492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7" name="สี่เหลี่ยมผืนผ้า 6"/>
          <p:cNvSpPr/>
          <p:nvPr/>
        </p:nvSpPr>
        <p:spPr>
          <a:xfrm>
            <a:off x="9717208" y="5295331"/>
            <a:ext cx="1923197" cy="11174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กิจการ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</a:t>
            </a:r>
          </a:p>
          <a:p>
            <a:pPr algn="ctr"/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ธุรกิจ</a:t>
            </a:r>
            <a:r>
              <a:rPr lang="th-TH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สังคม</a:t>
            </a:r>
          </a:p>
          <a:p>
            <a:pPr algn="ctr"/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Social Business 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SB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สี่เหลี่ยมผืนผ้า 8"/>
          <p:cNvSpPr/>
          <p:nvPr/>
        </p:nvSpPr>
        <p:spPr>
          <a:xfrm>
            <a:off x="5879723" y="5295331"/>
            <a:ext cx="1899496" cy="11181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กิจการแบบ</a:t>
            </a:r>
          </a:p>
          <a:p>
            <a:pPr algn="ctr"/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วิสาหกิจ</a:t>
            </a:r>
            <a:r>
              <a:rPr lang="th-TH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สังคม</a:t>
            </a:r>
          </a:p>
          <a:p>
            <a:pPr algn="ctr"/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Social Enterprise </a:t>
            </a:r>
            <a:r>
              <a:rPr lang="th-TH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SE</a:t>
            </a:r>
            <a:r>
              <a:rPr lang="th-TH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</a:p>
        </p:txBody>
      </p:sp>
      <p:sp>
        <p:nvSpPr>
          <p:cNvPr id="19" name="สี่เหลี่ยมผืนผ้า 2"/>
          <p:cNvSpPr/>
          <p:nvPr/>
        </p:nvSpPr>
        <p:spPr>
          <a:xfrm>
            <a:off x="8407971" y="5191736"/>
            <a:ext cx="635114" cy="648072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CE</a:t>
            </a:r>
            <a:endParaRPr lang="th-TH" sz="3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8583304" y="4768794"/>
            <a:ext cx="274093" cy="3683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7" name="Elbow Connector 6"/>
          <p:cNvCxnSpPr/>
          <p:nvPr/>
        </p:nvCxnSpPr>
        <p:spPr>
          <a:xfrm>
            <a:off x="9094584" y="5588007"/>
            <a:ext cx="568031" cy="238153"/>
          </a:xfrm>
          <a:prstGeom prst="bentConnector3">
            <a:avLst/>
          </a:prstGeom>
          <a:ln w="38100"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/>
          <p:nvPr/>
        </p:nvCxnSpPr>
        <p:spPr>
          <a:xfrm rot="10800000" flipV="1">
            <a:off x="7820165" y="5562982"/>
            <a:ext cx="526075" cy="276826"/>
          </a:xfrm>
          <a:prstGeom prst="bentConnector3">
            <a:avLst/>
          </a:prstGeom>
          <a:ln w="38100"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ight Arrow 19"/>
          <p:cNvSpPr/>
          <p:nvPr/>
        </p:nvSpPr>
        <p:spPr>
          <a:xfrm>
            <a:off x="4453020" y="4741499"/>
            <a:ext cx="930392" cy="1098310"/>
          </a:xfrm>
          <a:prstGeom prst="rightArrow">
            <a:avLst>
              <a:gd name="adj1" fmla="val 50000"/>
              <a:gd name="adj2" fmla="val 4339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553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 smtClean="0"/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8F12E-8D10-49B0-A2E2-6CBF5A6FBA83}" type="slidenum">
              <a:rPr lang="th-TH" smtClean="0"/>
              <a:t>5</a:t>
            </a:fld>
            <a:endParaRPr lang="th-TH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883" y="1503363"/>
            <a:ext cx="8238861" cy="485298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52828" y="435170"/>
            <a:ext cx="9900972" cy="8256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4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การวิเคราะห์และจัดประเภทกลุ่มอาชีพ</a:t>
            </a:r>
            <a:endParaRPr lang="th-TH" sz="4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774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Group 1"/>
          <p:cNvGrpSpPr>
            <a:grpSpLocks/>
          </p:cNvGrpSpPr>
          <p:nvPr/>
        </p:nvGrpSpPr>
        <p:grpSpPr bwMode="auto">
          <a:xfrm>
            <a:off x="957010" y="1508787"/>
            <a:ext cx="8237381" cy="4579182"/>
            <a:chOff x="667255" y="835026"/>
            <a:chExt cx="16475272" cy="9159209"/>
          </a:xfrm>
        </p:grpSpPr>
        <p:sp>
          <p:nvSpPr>
            <p:cNvPr id="3074" name="AutoShape 2"/>
            <p:cNvSpPr>
              <a:spLocks/>
            </p:cNvSpPr>
            <p:nvPr/>
          </p:nvSpPr>
          <p:spPr bwMode="auto">
            <a:xfrm>
              <a:off x="13305902" y="3637385"/>
              <a:ext cx="2398190" cy="2933701"/>
            </a:xfrm>
            <a:custGeom>
              <a:avLst/>
              <a:gdLst>
                <a:gd name="T0" fmla="*/ 10768 w 21536"/>
                <a:gd name="T1" fmla="*/ 10800 h 21600"/>
                <a:gd name="T2" fmla="*/ 10768 w 21536"/>
                <a:gd name="T3" fmla="*/ 10800 h 21600"/>
                <a:gd name="T4" fmla="*/ 10768 w 21536"/>
                <a:gd name="T5" fmla="*/ 10800 h 21600"/>
                <a:gd name="T6" fmla="*/ 10768 w 2153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36" h="21600">
                  <a:moveTo>
                    <a:pt x="17410" y="0"/>
                  </a:moveTo>
                  <a:lnTo>
                    <a:pt x="0" y="10292"/>
                  </a:lnTo>
                  <a:lnTo>
                    <a:pt x="4480" y="21600"/>
                  </a:lnTo>
                  <a:lnTo>
                    <a:pt x="20268" y="12284"/>
                  </a:lnTo>
                  <a:cubicBezTo>
                    <a:pt x="20813" y="11942"/>
                    <a:pt x="21212" y="11465"/>
                    <a:pt x="21405" y="10926"/>
                  </a:cubicBezTo>
                  <a:cubicBezTo>
                    <a:pt x="21600" y="10381"/>
                    <a:pt x="21577" y="9799"/>
                    <a:pt x="21337" y="9266"/>
                  </a:cubicBezTo>
                  <a:lnTo>
                    <a:pt x="17410" y="0"/>
                  </a:lnTo>
                  <a:close/>
                </a:path>
              </a:pathLst>
            </a:custGeom>
            <a:solidFill>
              <a:srgbClr val="7768A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th-TH" altLang="th-TH" sz="1600"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3075" name="AutoShape 3"/>
            <p:cNvSpPr>
              <a:spLocks/>
            </p:cNvSpPr>
            <p:nvPr/>
          </p:nvSpPr>
          <p:spPr bwMode="auto">
            <a:xfrm>
              <a:off x="10841578" y="7641687"/>
              <a:ext cx="3337303" cy="2334488"/>
            </a:xfrm>
            <a:custGeom>
              <a:avLst/>
              <a:gdLst>
                <a:gd name="T0" fmla="*/ 10800 w 21600"/>
                <a:gd name="T1" fmla="*/ 10776 h 21553"/>
                <a:gd name="T2" fmla="*/ 10800 w 21600"/>
                <a:gd name="T3" fmla="*/ 10776 h 21553"/>
                <a:gd name="T4" fmla="*/ 10800 w 21600"/>
                <a:gd name="T5" fmla="*/ 10776 h 21553"/>
                <a:gd name="T6" fmla="*/ 10800 w 21600"/>
                <a:gd name="T7" fmla="*/ 10776 h 21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53">
                  <a:moveTo>
                    <a:pt x="8625" y="0"/>
                  </a:moveTo>
                  <a:lnTo>
                    <a:pt x="0" y="8556"/>
                  </a:lnTo>
                  <a:lnTo>
                    <a:pt x="12149" y="21159"/>
                  </a:lnTo>
                  <a:cubicBezTo>
                    <a:pt x="12548" y="21468"/>
                    <a:pt x="13001" y="21600"/>
                    <a:pt x="13453" y="21538"/>
                  </a:cubicBezTo>
                  <a:cubicBezTo>
                    <a:pt x="13874" y="21480"/>
                    <a:pt x="14276" y="21255"/>
                    <a:pt x="14613" y="20889"/>
                  </a:cubicBezTo>
                  <a:lnTo>
                    <a:pt x="21600" y="13522"/>
                  </a:lnTo>
                  <a:lnTo>
                    <a:pt x="8625" y="0"/>
                  </a:lnTo>
                  <a:close/>
                </a:path>
              </a:pathLst>
            </a:custGeom>
            <a:solidFill>
              <a:srgbClr val="F3B94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th-TH" altLang="th-TH" sz="1600"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3076" name="AutoShape 4"/>
            <p:cNvSpPr>
              <a:spLocks/>
            </p:cNvSpPr>
            <p:nvPr/>
          </p:nvSpPr>
          <p:spPr bwMode="auto">
            <a:xfrm>
              <a:off x="10335590" y="837562"/>
              <a:ext cx="4143943" cy="9087023"/>
            </a:xfrm>
            <a:custGeom>
              <a:avLst/>
              <a:gdLst>
                <a:gd name="T0" fmla="*/ 10787 w 21574"/>
                <a:gd name="T1" fmla="+- 0 10805 10"/>
                <a:gd name="T2" fmla="*/ 10805 h 21590"/>
                <a:gd name="T3" fmla="*/ 10787 w 21574"/>
                <a:gd name="T4" fmla="+- 0 10805 10"/>
                <a:gd name="T5" fmla="*/ 10805 h 21590"/>
                <a:gd name="T6" fmla="*/ 10787 w 21574"/>
                <a:gd name="T7" fmla="+- 0 10805 10"/>
                <a:gd name="T8" fmla="*/ 10805 h 21590"/>
                <a:gd name="T9" fmla="*/ 10787 w 21574"/>
                <a:gd name="T10" fmla="+- 0 10805 10"/>
                <a:gd name="T11" fmla="*/ 10805 h 2159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574" h="21590">
                  <a:moveTo>
                    <a:pt x="0" y="2"/>
                  </a:moveTo>
                  <a:lnTo>
                    <a:pt x="7040" y="2"/>
                  </a:lnTo>
                  <a:cubicBezTo>
                    <a:pt x="7412" y="-10"/>
                    <a:pt x="7782" y="35"/>
                    <a:pt x="8091" y="130"/>
                  </a:cubicBezTo>
                  <a:cubicBezTo>
                    <a:pt x="8380" y="219"/>
                    <a:pt x="8600" y="347"/>
                    <a:pt x="8720" y="496"/>
                  </a:cubicBezTo>
                  <a:lnTo>
                    <a:pt x="21507" y="18468"/>
                  </a:lnTo>
                  <a:cubicBezTo>
                    <a:pt x="21600" y="18623"/>
                    <a:pt x="21596" y="18786"/>
                    <a:pt x="21496" y="18940"/>
                  </a:cubicBezTo>
                  <a:cubicBezTo>
                    <a:pt x="21396" y="19093"/>
                    <a:pt x="21204" y="19230"/>
                    <a:pt x="20942" y="19336"/>
                  </a:cubicBezTo>
                  <a:lnTo>
                    <a:pt x="14180" y="21590"/>
                  </a:lnTo>
                  <a:cubicBezTo>
                    <a:pt x="14461" y="21468"/>
                    <a:pt x="14655" y="21310"/>
                    <a:pt x="14739" y="21137"/>
                  </a:cubicBezTo>
                  <a:cubicBezTo>
                    <a:pt x="14812" y="20987"/>
                    <a:pt x="14799" y="20832"/>
                    <a:pt x="14701" y="20685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56A5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th-TH" altLang="th-TH" sz="1600"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3077" name="AutoShape 5"/>
            <p:cNvSpPr>
              <a:spLocks/>
            </p:cNvSpPr>
            <p:nvPr/>
          </p:nvSpPr>
          <p:spPr bwMode="auto">
            <a:xfrm>
              <a:off x="7312510" y="835026"/>
              <a:ext cx="4419327" cy="8962228"/>
            </a:xfrm>
            <a:custGeom>
              <a:avLst/>
              <a:gdLst>
                <a:gd name="T0" fmla="+- 0 10814 28"/>
                <a:gd name="T1" fmla="*/ T0 w 21572"/>
                <a:gd name="T2" fmla="+- 0 10802 4"/>
                <a:gd name="T3" fmla="*/ 10802 h 21596"/>
                <a:gd name="T4" fmla="+- 0 10814 28"/>
                <a:gd name="T5" fmla="*/ T4 w 21572"/>
                <a:gd name="T6" fmla="+- 0 10802 4"/>
                <a:gd name="T7" fmla="*/ 10802 h 21596"/>
                <a:gd name="T8" fmla="+- 0 10814 28"/>
                <a:gd name="T9" fmla="*/ T8 w 21572"/>
                <a:gd name="T10" fmla="+- 0 10802 4"/>
                <a:gd name="T11" fmla="*/ 10802 h 21596"/>
                <a:gd name="T12" fmla="+- 0 10814 28"/>
                <a:gd name="T13" fmla="*/ T12 w 21572"/>
                <a:gd name="T14" fmla="+- 0 10802 4"/>
                <a:gd name="T15" fmla="*/ 10802 h 215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72" h="21596">
                  <a:moveTo>
                    <a:pt x="21572" y="0"/>
                  </a:moveTo>
                  <a:lnTo>
                    <a:pt x="13539" y="0"/>
                  </a:lnTo>
                  <a:cubicBezTo>
                    <a:pt x="13234" y="8"/>
                    <a:pt x="12939" y="57"/>
                    <a:pt x="12685" y="141"/>
                  </a:cubicBezTo>
                  <a:cubicBezTo>
                    <a:pt x="12378" y="244"/>
                    <a:pt x="12149" y="394"/>
                    <a:pt x="12032" y="568"/>
                  </a:cubicBezTo>
                  <a:lnTo>
                    <a:pt x="51" y="18719"/>
                  </a:lnTo>
                  <a:cubicBezTo>
                    <a:pt x="-28" y="18876"/>
                    <a:pt x="-14" y="19041"/>
                    <a:pt x="90" y="19194"/>
                  </a:cubicBezTo>
                  <a:cubicBezTo>
                    <a:pt x="206" y="19364"/>
                    <a:pt x="426" y="19511"/>
                    <a:pt x="720" y="19615"/>
                  </a:cubicBezTo>
                  <a:lnTo>
                    <a:pt x="6067" y="21596"/>
                  </a:lnTo>
                  <a:lnTo>
                    <a:pt x="19989" y="510"/>
                  </a:lnTo>
                  <a:cubicBezTo>
                    <a:pt x="20135" y="334"/>
                    <a:pt x="20399" y="189"/>
                    <a:pt x="20738" y="98"/>
                  </a:cubicBezTo>
                  <a:cubicBezTo>
                    <a:pt x="20993" y="30"/>
                    <a:pt x="21281" y="-4"/>
                    <a:pt x="21572" y="0"/>
                  </a:cubicBezTo>
                  <a:close/>
                </a:path>
              </a:pathLst>
            </a:custGeom>
            <a:solidFill>
              <a:srgbClr val="8DBA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th-TH" altLang="th-TH" sz="1600"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3078" name="AutoShape 6"/>
            <p:cNvSpPr>
              <a:spLocks/>
            </p:cNvSpPr>
            <p:nvPr/>
          </p:nvSpPr>
          <p:spPr bwMode="auto">
            <a:xfrm>
              <a:off x="6211175" y="3142387"/>
              <a:ext cx="9480409" cy="1772745"/>
            </a:xfrm>
            <a:custGeom>
              <a:avLst/>
              <a:gdLst>
                <a:gd name="T0" fmla="*/ 10800 w 21600"/>
                <a:gd name="T1" fmla="+- 0 10805 10"/>
                <a:gd name="T2" fmla="*/ 10805 h 21590"/>
                <a:gd name="T3" fmla="*/ 10800 w 21600"/>
                <a:gd name="T4" fmla="+- 0 10805 10"/>
                <a:gd name="T5" fmla="*/ 10805 h 21590"/>
                <a:gd name="T6" fmla="*/ 10800 w 21600"/>
                <a:gd name="T7" fmla="+- 0 10805 10"/>
                <a:gd name="T8" fmla="*/ 10805 h 21590"/>
                <a:gd name="T9" fmla="*/ 10800 w 21600"/>
                <a:gd name="T10" fmla="+- 0 10805 10"/>
                <a:gd name="T11" fmla="*/ 10805 h 2159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90">
                  <a:moveTo>
                    <a:pt x="19652" y="0"/>
                  </a:moveTo>
                  <a:lnTo>
                    <a:pt x="10271" y="59"/>
                  </a:lnTo>
                  <a:lnTo>
                    <a:pt x="9139" y="18834"/>
                  </a:lnTo>
                  <a:lnTo>
                    <a:pt x="20899" y="18807"/>
                  </a:lnTo>
                  <a:cubicBezTo>
                    <a:pt x="21067" y="18900"/>
                    <a:pt x="21227" y="19258"/>
                    <a:pt x="21357" y="19834"/>
                  </a:cubicBezTo>
                  <a:cubicBezTo>
                    <a:pt x="21464" y="20305"/>
                    <a:pt x="21547" y="20908"/>
                    <a:pt x="21600" y="21590"/>
                  </a:cubicBezTo>
                  <a:lnTo>
                    <a:pt x="20439" y="2749"/>
                  </a:lnTo>
                  <a:cubicBezTo>
                    <a:pt x="20380" y="2003"/>
                    <a:pt x="20284" y="1356"/>
                    <a:pt x="20162" y="876"/>
                  </a:cubicBezTo>
                  <a:cubicBezTo>
                    <a:pt x="20014" y="297"/>
                    <a:pt x="19835" y="-10"/>
                    <a:pt x="19652" y="0"/>
                  </a:cubicBezTo>
                  <a:close/>
                  <a:moveTo>
                    <a:pt x="6593" y="78"/>
                  </a:moveTo>
                  <a:lnTo>
                    <a:pt x="1647" y="109"/>
                  </a:lnTo>
                  <a:cubicBezTo>
                    <a:pt x="1533" y="124"/>
                    <a:pt x="1422" y="282"/>
                    <a:pt x="1321" y="570"/>
                  </a:cubicBezTo>
                  <a:cubicBezTo>
                    <a:pt x="1184" y="962"/>
                    <a:pt x="1074" y="1579"/>
                    <a:pt x="1006" y="2326"/>
                  </a:cubicBezTo>
                  <a:lnTo>
                    <a:pt x="0" y="18854"/>
                  </a:lnTo>
                  <a:lnTo>
                    <a:pt x="5462" y="18842"/>
                  </a:lnTo>
                  <a:lnTo>
                    <a:pt x="6593" y="78"/>
                  </a:lnTo>
                  <a:close/>
                </a:path>
              </a:pathLst>
            </a:custGeom>
            <a:solidFill>
              <a:srgbClr val="DE613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th-TH" altLang="th-TH" sz="1600"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3079" name="AutoShape 7"/>
            <p:cNvSpPr>
              <a:spLocks/>
            </p:cNvSpPr>
            <p:nvPr/>
          </p:nvSpPr>
          <p:spPr bwMode="auto">
            <a:xfrm>
              <a:off x="6113612" y="3321335"/>
              <a:ext cx="4826728" cy="4376022"/>
            </a:xfrm>
            <a:custGeom>
              <a:avLst/>
              <a:gdLst>
                <a:gd name="T0" fmla="+- 0 10819 38"/>
                <a:gd name="T1" fmla="*/ T0 w 21562"/>
                <a:gd name="T2" fmla="*/ 10800 h 21600"/>
                <a:gd name="T3" fmla="+- 0 10819 38"/>
                <a:gd name="T4" fmla="*/ T3 w 21562"/>
                <a:gd name="T5" fmla="*/ 10800 h 21600"/>
                <a:gd name="T6" fmla="+- 0 10819 38"/>
                <a:gd name="T7" fmla="*/ T6 w 21562"/>
                <a:gd name="T8" fmla="*/ 10800 h 21600"/>
                <a:gd name="T9" fmla="+- 0 10819 38"/>
                <a:gd name="T10" fmla="*/ T9 w 2156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62" h="21600">
                  <a:moveTo>
                    <a:pt x="15697" y="21600"/>
                  </a:moveTo>
                  <a:lnTo>
                    <a:pt x="562" y="9475"/>
                  </a:lnTo>
                  <a:cubicBezTo>
                    <a:pt x="295" y="9208"/>
                    <a:pt x="111" y="8854"/>
                    <a:pt x="37" y="8464"/>
                  </a:cubicBezTo>
                  <a:cubicBezTo>
                    <a:pt x="-38" y="8072"/>
                    <a:pt x="2" y="7663"/>
                    <a:pt x="151" y="7297"/>
                  </a:cubicBezTo>
                  <a:lnTo>
                    <a:pt x="2395" y="0"/>
                  </a:lnTo>
                  <a:cubicBezTo>
                    <a:pt x="2281" y="328"/>
                    <a:pt x="2265" y="689"/>
                    <a:pt x="2351" y="1028"/>
                  </a:cubicBezTo>
                  <a:cubicBezTo>
                    <a:pt x="2429" y="1339"/>
                    <a:pt x="2590" y="1618"/>
                    <a:pt x="2812" y="1829"/>
                  </a:cubicBezTo>
                  <a:lnTo>
                    <a:pt x="21562" y="16900"/>
                  </a:lnTo>
                  <a:lnTo>
                    <a:pt x="15697" y="21600"/>
                  </a:lnTo>
                  <a:close/>
                </a:path>
              </a:pathLst>
            </a:custGeom>
            <a:solidFill>
              <a:srgbClr val="F3B94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th-TH" altLang="th-TH" sz="1600"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3080" name="Text Box 8"/>
            <p:cNvSpPr txBox="1">
              <a:spLocks/>
            </p:cNvSpPr>
            <p:nvPr/>
          </p:nvSpPr>
          <p:spPr bwMode="auto">
            <a:xfrm>
              <a:off x="9828051" y="1178387"/>
              <a:ext cx="1136267" cy="795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r>
                <a:rPr lang="th-TH" altLang="th-TH" sz="225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3081" name="Text Box 9"/>
            <p:cNvSpPr txBox="1">
              <a:spLocks/>
            </p:cNvSpPr>
            <p:nvPr/>
          </p:nvSpPr>
          <p:spPr bwMode="auto">
            <a:xfrm>
              <a:off x="6544847" y="4435076"/>
              <a:ext cx="1136267" cy="795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r>
                <a:rPr lang="th-TH" altLang="th-TH" sz="225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3082" name="Text Box 10"/>
            <p:cNvSpPr txBox="1">
              <a:spLocks/>
            </p:cNvSpPr>
            <p:nvPr/>
          </p:nvSpPr>
          <p:spPr bwMode="auto">
            <a:xfrm>
              <a:off x="13080503" y="7706406"/>
              <a:ext cx="1136267" cy="795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r>
                <a:rPr lang="th-TH" altLang="th-TH" sz="225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3083" name="Text Box 11"/>
            <p:cNvSpPr txBox="1">
              <a:spLocks/>
            </p:cNvSpPr>
            <p:nvPr/>
          </p:nvSpPr>
          <p:spPr bwMode="auto">
            <a:xfrm>
              <a:off x="13515021" y="3592046"/>
              <a:ext cx="1136269" cy="795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r>
                <a:rPr lang="th-TH" altLang="th-TH" sz="225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3086" name="Text Box 14"/>
            <p:cNvSpPr txBox="1">
              <a:spLocks/>
            </p:cNvSpPr>
            <p:nvPr/>
          </p:nvSpPr>
          <p:spPr bwMode="auto">
            <a:xfrm>
              <a:off x="16321470" y="998286"/>
              <a:ext cx="821057" cy="656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r>
                <a:rPr lang="th-TH" altLang="th-TH" sz="1800" dirty="0">
                  <a:solidFill>
                    <a:srgbClr val="56A5D9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03.</a:t>
              </a:r>
            </a:p>
          </p:txBody>
        </p:sp>
        <p:sp>
          <p:nvSpPr>
            <p:cNvPr id="3089" name="Text Box 17"/>
            <p:cNvSpPr txBox="1">
              <a:spLocks/>
            </p:cNvSpPr>
            <p:nvPr/>
          </p:nvSpPr>
          <p:spPr bwMode="auto">
            <a:xfrm>
              <a:off x="16306927" y="4775911"/>
              <a:ext cx="821057" cy="656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r>
                <a:rPr lang="th-TH" altLang="th-TH" sz="1800" dirty="0">
                  <a:solidFill>
                    <a:srgbClr val="7768AA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04.</a:t>
              </a:r>
            </a:p>
          </p:txBody>
        </p:sp>
        <p:sp>
          <p:nvSpPr>
            <p:cNvPr id="3092" name="Text Box 20"/>
            <p:cNvSpPr txBox="1">
              <a:spLocks/>
            </p:cNvSpPr>
            <p:nvPr/>
          </p:nvSpPr>
          <p:spPr bwMode="auto">
            <a:xfrm>
              <a:off x="16321470" y="7909645"/>
              <a:ext cx="821057" cy="656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r>
                <a:rPr lang="th-TH" altLang="th-TH" sz="1800" dirty="0">
                  <a:solidFill>
                    <a:srgbClr val="F3B945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05.</a:t>
              </a:r>
            </a:p>
          </p:txBody>
        </p:sp>
        <p:sp>
          <p:nvSpPr>
            <p:cNvPr id="3093" name="Text Box 21"/>
            <p:cNvSpPr txBox="1">
              <a:spLocks/>
            </p:cNvSpPr>
            <p:nvPr/>
          </p:nvSpPr>
          <p:spPr bwMode="auto">
            <a:xfrm>
              <a:off x="1238755" y="1285073"/>
              <a:ext cx="4182977" cy="17444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25400" tIns="25400" rIns="25400" bIns="25400" anchor="ctr">
              <a:spAutoFit/>
            </a:bodyPr>
            <a:lstStyle/>
            <a:p>
              <a:pPr algn="ctr"/>
              <a:r>
                <a:rPr lang="th-TH" altLang="th-TH" sz="2667" b="1" dirty="0">
                  <a:latin typeface="TH SarabunPSK" panose="020B0500040200020003" pitchFamily="34" charset="-34"/>
                  <a:cs typeface="TH SarabunPSK" panose="020B0500040200020003" pitchFamily="34" charset="-34"/>
                  <a:sym typeface="Arial" panose="020B0604020202020204" pitchFamily="34" charset="0"/>
                </a:rPr>
                <a:t>ความสามารถ</a:t>
              </a:r>
              <a:br>
                <a:rPr lang="th-TH" altLang="th-TH" sz="2667" b="1" dirty="0">
                  <a:latin typeface="TH SarabunPSK" panose="020B0500040200020003" pitchFamily="34" charset="-34"/>
                  <a:cs typeface="TH SarabunPSK" panose="020B0500040200020003" pitchFamily="34" charset="-34"/>
                  <a:sym typeface="Arial" panose="020B0604020202020204" pitchFamily="34" charset="0"/>
                </a:rPr>
              </a:br>
              <a:r>
                <a:rPr lang="th-TH" altLang="th-TH" sz="2667" b="1" dirty="0">
                  <a:latin typeface="TH SarabunPSK" panose="020B0500040200020003" pitchFamily="34" charset="-34"/>
                  <a:cs typeface="TH SarabunPSK" panose="020B0500040200020003" pitchFamily="34" charset="-34"/>
                  <a:sym typeface="Arial" panose="020B0604020202020204" pitchFamily="34" charset="0"/>
                </a:rPr>
                <a:t>ในการจัดการวิสาหกิจ</a:t>
              </a:r>
            </a:p>
          </p:txBody>
        </p:sp>
        <p:sp>
          <p:nvSpPr>
            <p:cNvPr id="3094" name="Text Box 22"/>
            <p:cNvSpPr txBox="1">
              <a:spLocks/>
            </p:cNvSpPr>
            <p:nvPr/>
          </p:nvSpPr>
          <p:spPr bwMode="auto">
            <a:xfrm>
              <a:off x="983505" y="3239998"/>
              <a:ext cx="5124569" cy="2153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25400" tIns="25400" rIns="25400" bIns="25400">
              <a:spAutoFit/>
            </a:bodyPr>
            <a:lstStyle/>
            <a:p>
              <a:pPr marL="304792" indent="-304792">
                <a:buAutoNum type="arabicPeriod"/>
              </a:pPr>
              <a:r>
                <a:rPr lang="th-TH" altLang="th-TH" sz="1333" dirty="0">
                  <a:latin typeface="TH SarabunPSK" panose="020B0500040200020003" pitchFamily="34" charset="-34"/>
                  <a:cs typeface="TH SarabunPSK" panose="020B0500040200020003" pitchFamily="34" charset="-34"/>
                  <a:sym typeface="Arial" panose="020B0604020202020204" pitchFamily="34" charset="0"/>
                </a:rPr>
                <a:t>ใช้ทุนทางสังคม-วัฒนธรรมเป็นฐานการดำเนินงาน</a:t>
              </a:r>
            </a:p>
            <a:p>
              <a:pPr marL="304792" indent="-304792">
                <a:buAutoNum type="arabicPeriod"/>
              </a:pPr>
              <a:r>
                <a:rPr lang="th-TH" altLang="th-TH" sz="1333" dirty="0">
                  <a:latin typeface="TH SarabunPSK" panose="020B0500040200020003" pitchFamily="34" charset="-34"/>
                  <a:cs typeface="TH SarabunPSK" panose="020B0500040200020003" pitchFamily="34" charset="-34"/>
                  <a:sym typeface="Arial" panose="020B0604020202020204" pitchFamily="34" charset="0"/>
                </a:rPr>
                <a:t>คำนึงถึงผลกระทบทางสิ่งแวดล้อม</a:t>
              </a:r>
            </a:p>
            <a:p>
              <a:pPr marL="304792" indent="-304792">
                <a:buAutoNum type="arabicPeriod"/>
              </a:pPr>
              <a:r>
                <a:rPr lang="th-TH" altLang="th-TH" sz="1333" dirty="0">
                  <a:latin typeface="TH SarabunPSK" panose="020B0500040200020003" pitchFamily="34" charset="-34"/>
                  <a:cs typeface="TH SarabunPSK" panose="020B0500040200020003" pitchFamily="34" charset="-34"/>
                  <a:sym typeface="Arial" panose="020B0604020202020204" pitchFamily="34" charset="0"/>
                </a:rPr>
                <a:t>ใช้ทรัพยากรการผลิตและแรงงานจากชุมชน</a:t>
              </a:r>
            </a:p>
            <a:p>
              <a:pPr marL="304792" indent="-304792">
                <a:buAutoNum type="arabicPeriod"/>
              </a:pPr>
              <a:r>
                <a:rPr lang="th-TH" altLang="th-TH" sz="1333" dirty="0">
                  <a:latin typeface="TH SarabunPSK" panose="020B0500040200020003" pitchFamily="34" charset="-34"/>
                  <a:cs typeface="TH SarabunPSK" panose="020B0500040200020003" pitchFamily="34" charset="-34"/>
                  <a:sym typeface="Arial" panose="020B0604020202020204" pitchFamily="34" charset="0"/>
                </a:rPr>
                <a:t>มีผลกำไรมาแล้ว 1 – 3 ปี</a:t>
              </a:r>
            </a:p>
            <a:p>
              <a:pPr marL="304792" indent="-304792">
                <a:buAutoNum type="arabicPeriod"/>
              </a:pPr>
              <a:r>
                <a:rPr lang="th-TH" altLang="th-TH" sz="1333" dirty="0">
                  <a:latin typeface="TH SarabunPSK" panose="020B0500040200020003" pitchFamily="34" charset="-34"/>
                  <a:cs typeface="TH SarabunPSK" panose="020B0500040200020003" pitchFamily="34" charset="-34"/>
                  <a:sym typeface="Arial" panose="020B0604020202020204" pitchFamily="34" charset="0"/>
                </a:rPr>
                <a:t>มีแผนงานในการขยายวิสาหกิจ</a:t>
              </a:r>
            </a:p>
          </p:txBody>
        </p:sp>
        <p:sp>
          <p:nvSpPr>
            <p:cNvPr id="3095" name="Text Box 23"/>
            <p:cNvSpPr txBox="1">
              <a:spLocks/>
            </p:cNvSpPr>
            <p:nvPr/>
          </p:nvSpPr>
          <p:spPr bwMode="auto">
            <a:xfrm>
              <a:off x="667255" y="1422060"/>
              <a:ext cx="821055" cy="656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r>
                <a:rPr lang="th-TH" altLang="th-TH" sz="1800" dirty="0">
                  <a:solidFill>
                    <a:srgbClr val="8DBA55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01.</a:t>
              </a:r>
            </a:p>
          </p:txBody>
        </p:sp>
        <p:sp>
          <p:nvSpPr>
            <p:cNvPr id="3098" name="Text Box 26"/>
            <p:cNvSpPr txBox="1">
              <a:spLocks/>
            </p:cNvSpPr>
            <p:nvPr/>
          </p:nvSpPr>
          <p:spPr bwMode="auto">
            <a:xfrm>
              <a:off x="667255" y="5918023"/>
              <a:ext cx="821055" cy="656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r>
                <a:rPr lang="th-TH" altLang="th-TH" sz="1800" dirty="0">
                  <a:solidFill>
                    <a:srgbClr val="DE6136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02.</a:t>
              </a:r>
            </a:p>
          </p:txBody>
        </p:sp>
        <p:sp>
          <p:nvSpPr>
            <p:cNvPr id="3102" name="AutoShape 30"/>
            <p:cNvSpPr>
              <a:spLocks/>
            </p:cNvSpPr>
            <p:nvPr/>
          </p:nvSpPr>
          <p:spPr bwMode="auto">
            <a:xfrm>
              <a:off x="7440090" y="5975376"/>
              <a:ext cx="5060951" cy="4018859"/>
            </a:xfrm>
            <a:custGeom>
              <a:avLst/>
              <a:gdLst>
                <a:gd name="T0" fmla="*/ 10800 w 21600"/>
                <a:gd name="T1" fmla="*/ 10790 h 21580"/>
                <a:gd name="T2" fmla="*/ 10800 w 21600"/>
                <a:gd name="T3" fmla="*/ 10790 h 21580"/>
                <a:gd name="T4" fmla="*/ 10800 w 21600"/>
                <a:gd name="T5" fmla="*/ 10790 h 21580"/>
                <a:gd name="T6" fmla="*/ 10800 w 21600"/>
                <a:gd name="T7" fmla="*/ 10790 h 2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80">
                  <a:moveTo>
                    <a:pt x="19473" y="0"/>
                  </a:moveTo>
                  <a:lnTo>
                    <a:pt x="1873" y="15966"/>
                  </a:lnTo>
                  <a:cubicBezTo>
                    <a:pt x="1615" y="16230"/>
                    <a:pt x="1295" y="16379"/>
                    <a:pt x="962" y="16390"/>
                  </a:cubicBezTo>
                  <a:cubicBezTo>
                    <a:pt x="615" y="16402"/>
                    <a:pt x="275" y="16263"/>
                    <a:pt x="0" y="15996"/>
                  </a:cubicBezTo>
                  <a:lnTo>
                    <a:pt x="5439" y="21234"/>
                  </a:lnTo>
                  <a:cubicBezTo>
                    <a:pt x="5730" y="21480"/>
                    <a:pt x="6077" y="21600"/>
                    <a:pt x="6426" y="21577"/>
                  </a:cubicBezTo>
                  <a:cubicBezTo>
                    <a:pt x="6755" y="21556"/>
                    <a:pt x="7069" y="21410"/>
                    <a:pt x="7329" y="21158"/>
                  </a:cubicBezTo>
                  <a:lnTo>
                    <a:pt x="21600" y="8237"/>
                  </a:lnTo>
                  <a:lnTo>
                    <a:pt x="19473" y="0"/>
                  </a:lnTo>
                  <a:close/>
                </a:path>
              </a:pathLst>
            </a:custGeom>
            <a:solidFill>
              <a:srgbClr val="7768A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endParaRPr lang="th-TH" altLang="th-TH" sz="1600"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3103" name="Text Box 31"/>
            <p:cNvSpPr txBox="1">
              <a:spLocks/>
            </p:cNvSpPr>
            <p:nvPr/>
          </p:nvSpPr>
          <p:spPr bwMode="auto">
            <a:xfrm>
              <a:off x="8536589" y="8648585"/>
              <a:ext cx="1136269" cy="795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r>
                <a:rPr lang="th-TH" altLang="th-TH" sz="225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05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828649" y="482776"/>
            <a:ext cx="10394948" cy="6720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sp>
        <p:nvSpPr>
          <p:cNvPr id="32" name="Shape 160"/>
          <p:cNvSpPr>
            <a:spLocks noChangeArrowheads="1"/>
          </p:cNvSpPr>
          <p:nvPr/>
        </p:nvSpPr>
        <p:spPr bwMode="auto">
          <a:xfrm>
            <a:off x="975178" y="452208"/>
            <a:ext cx="10236431" cy="72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4267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เกณฑ์การประเมินศักยภาพและความเป็นไปได้ในการประกอบธุรกิจ</a:t>
            </a:r>
          </a:p>
        </p:txBody>
      </p:sp>
      <p:sp>
        <p:nvSpPr>
          <p:cNvPr id="33" name="Text Box 21"/>
          <p:cNvSpPr txBox="1">
            <a:spLocks/>
          </p:cNvSpPr>
          <p:nvPr/>
        </p:nvSpPr>
        <p:spPr bwMode="auto">
          <a:xfrm>
            <a:off x="1162267" y="3932888"/>
            <a:ext cx="2091424" cy="87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ความสามารถ</a:t>
            </a:r>
            <a:b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</a:br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ในการจัดการองค์กร</a:t>
            </a:r>
          </a:p>
        </p:txBody>
      </p:sp>
      <p:sp>
        <p:nvSpPr>
          <p:cNvPr id="34" name="Text Box 21"/>
          <p:cNvSpPr txBox="1">
            <a:spLocks/>
          </p:cNvSpPr>
          <p:nvPr/>
        </p:nvSpPr>
        <p:spPr bwMode="auto">
          <a:xfrm>
            <a:off x="9232104" y="1389766"/>
            <a:ext cx="2073881" cy="87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ความสามารถ</a:t>
            </a:r>
            <a:b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</a:br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ในการสร้างนวัตกรรม</a:t>
            </a:r>
          </a:p>
        </p:txBody>
      </p:sp>
      <p:sp>
        <p:nvSpPr>
          <p:cNvPr id="35" name="Text Box 21"/>
          <p:cNvSpPr txBox="1">
            <a:spLocks/>
          </p:cNvSpPr>
          <p:nvPr/>
        </p:nvSpPr>
        <p:spPr bwMode="auto">
          <a:xfrm>
            <a:off x="9253864" y="3367848"/>
            <a:ext cx="2916489" cy="46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การสร้างผลประโยชน์แก่สังคม</a:t>
            </a:r>
          </a:p>
        </p:txBody>
      </p:sp>
      <p:sp>
        <p:nvSpPr>
          <p:cNvPr id="36" name="Text Box 21"/>
          <p:cNvSpPr txBox="1">
            <a:spLocks/>
          </p:cNvSpPr>
          <p:nvPr/>
        </p:nvSpPr>
        <p:spPr bwMode="auto">
          <a:xfrm>
            <a:off x="9129365" y="4939604"/>
            <a:ext cx="2854340" cy="46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ความยึดมั่นในหลักคุณธรรม</a:t>
            </a:r>
          </a:p>
        </p:txBody>
      </p:sp>
      <p:sp>
        <p:nvSpPr>
          <p:cNvPr id="37" name="Text Box 22"/>
          <p:cNvSpPr txBox="1">
            <a:spLocks/>
          </p:cNvSpPr>
          <p:nvPr/>
        </p:nvSpPr>
        <p:spPr bwMode="auto">
          <a:xfrm>
            <a:off x="1124161" y="4835455"/>
            <a:ext cx="2707823" cy="107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25400" tIns="25400" rIns="25400" bIns="25400">
            <a:spAutoFit/>
          </a:bodyPr>
          <a:lstStyle/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มีโครงสร้าง-ระเบียบกลุ่มที่ชัดเจน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มีแผนงานกำกับติดตามการดำเนินงานที่ชัดเจน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สมาชิกมีส่วนร่วมวางแผนตัดสินใจ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มีระบบตรวจสอบจากภายนอก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แสวงหาความร่วมมือจากองค์กรภายนอก-พันธมิตร</a:t>
            </a:r>
          </a:p>
        </p:txBody>
      </p:sp>
      <p:sp>
        <p:nvSpPr>
          <p:cNvPr id="39" name="Text Box 22"/>
          <p:cNvSpPr txBox="1">
            <a:spLocks/>
          </p:cNvSpPr>
          <p:nvPr/>
        </p:nvSpPr>
        <p:spPr bwMode="auto">
          <a:xfrm>
            <a:off x="9220908" y="3758238"/>
            <a:ext cx="2562205" cy="107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25400" tIns="25400" rIns="25400" bIns="25400">
            <a:spAutoFit/>
          </a:bodyPr>
          <a:lstStyle/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สร้างรายได้เพิ่มแก่สมาชิก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ได้รับการสนับสนุนให้พัฒนาอย่างต่อเนื่อง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เป็นตัวอย่างแก่องคืกรอื่น ๆ ในท้องถิ่นได้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มีหน่วยงานภายนอกเข้ามาสนับสนุน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องค์กรจัดแบ่งผลกำไรเพื่อสาธารณประโยชน์</a:t>
            </a:r>
          </a:p>
        </p:txBody>
      </p:sp>
      <p:sp>
        <p:nvSpPr>
          <p:cNvPr id="40" name="Text Box 22"/>
          <p:cNvSpPr txBox="1">
            <a:spLocks/>
          </p:cNvSpPr>
          <p:nvPr/>
        </p:nvSpPr>
        <p:spPr bwMode="auto">
          <a:xfrm>
            <a:off x="9207833" y="2226210"/>
            <a:ext cx="2588356" cy="1282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25400" tIns="25400" rIns="25400" bIns="25400">
            <a:spAutoFit/>
          </a:bodyPr>
          <a:lstStyle/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สร้างสรรค์สินค้าใหม่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สร้างสรรค์มูลค่าเพิ่มใหม่ให้เกิดขึ้น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จัดกิจกรรมใหม่ที่ตอบสนองต่อสมาชิกและชุมชน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นำเทคโนโลยีและความรู้ใหม่มาใช้ในการดำเนินงาน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มีการศึกษาวิจัยและพัฒนาองค์ความรู้ใหม่</a:t>
            </a:r>
          </a:p>
        </p:txBody>
      </p:sp>
      <p:sp>
        <p:nvSpPr>
          <p:cNvPr id="41" name="Text Box 22"/>
          <p:cNvSpPr txBox="1">
            <a:spLocks/>
          </p:cNvSpPr>
          <p:nvPr/>
        </p:nvSpPr>
        <p:spPr bwMode="auto">
          <a:xfrm>
            <a:off x="9221546" y="5387138"/>
            <a:ext cx="2762159" cy="107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25400" tIns="25400" rIns="25400" bIns="25400">
            <a:spAutoFit/>
          </a:bodyPr>
          <a:lstStyle/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กำหนดหลักคุณธรรมในปรัชญา-วิสัยทัศน์ขององค์กร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ดำเนินการตามแผนงานที่กำหนดไว้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มีประกาศการให้รางวัล/ลงโทษเรื่องคุณธรรม จริยธรรม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องค์กรได้รับรางวัล/คำชื่นชม ปรากฏแก่สาธารณะ</a:t>
            </a:r>
          </a:p>
          <a:p>
            <a:pPr marL="304792" indent="-304792">
              <a:buAutoNum type="arabicPeriod"/>
            </a:pPr>
            <a:r>
              <a:rPr lang="th-TH" altLang="th-TH" sz="1333" dirty="0">
                <a:latin typeface="TH SarabunPSK" panose="020B0500040200020003" pitchFamily="34" charset="-34"/>
                <a:cs typeface="TH SarabunPSK" panose="020B0500040200020003" pitchFamily="34" charset="-34"/>
                <a:sym typeface="Arial" panose="020B0604020202020204" pitchFamily="34" charset="0"/>
              </a:rPr>
              <a:t>ไม่มีข้อร้องเรียน/พิพาทที่เชื่อมโยงเรื่องคุณธรรมองค์กร</a:t>
            </a:r>
          </a:p>
        </p:txBody>
      </p:sp>
      <p:sp>
        <p:nvSpPr>
          <p:cNvPr id="38" name="Shape 160"/>
          <p:cNvSpPr>
            <a:spLocks noChangeArrowheads="1"/>
          </p:cNvSpPr>
          <p:nvPr/>
        </p:nvSpPr>
        <p:spPr bwMode="auto">
          <a:xfrm>
            <a:off x="4323681" y="6136537"/>
            <a:ext cx="3404880" cy="64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3733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คะแนนเต็ม 75 คะแนน</a:t>
            </a:r>
          </a:p>
        </p:txBody>
      </p:sp>
    </p:spTree>
    <p:extLst>
      <p:ext uri="{BB962C8B-B14F-4D97-AF65-F5344CB8AC3E}">
        <p14:creationId xmlns:p14="http://schemas.microsoft.com/office/powerpoint/2010/main" val="21893577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07906" y="298237"/>
            <a:ext cx="10394948" cy="6720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sp>
        <p:nvSpPr>
          <p:cNvPr id="4" name="Shape 160"/>
          <p:cNvSpPr>
            <a:spLocks noChangeArrowheads="1"/>
          </p:cNvSpPr>
          <p:nvPr/>
        </p:nvSpPr>
        <p:spPr bwMode="auto">
          <a:xfrm>
            <a:off x="907906" y="275847"/>
            <a:ext cx="10236431" cy="72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4267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ตารางการประเมินศักยภาพและความเป็นไปได้ในการประกอบธุรกิจ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887" r="3755" b="-479"/>
          <a:stretch/>
        </p:blipFill>
        <p:spPr>
          <a:xfrm>
            <a:off x="256310" y="1220756"/>
            <a:ext cx="10526273" cy="51578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852319" y="1293556"/>
            <a:ext cx="1083620" cy="50354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cxnSp>
        <p:nvCxnSpPr>
          <p:cNvPr id="11" name="Straight Connector 10"/>
          <p:cNvCxnSpPr/>
          <p:nvPr/>
        </p:nvCxnSpPr>
        <p:spPr>
          <a:xfrm>
            <a:off x="10861234" y="1974716"/>
            <a:ext cx="108362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60"/>
          <p:cNvSpPr>
            <a:spLocks noChangeArrowheads="1"/>
          </p:cNvSpPr>
          <p:nvPr/>
        </p:nvSpPr>
        <p:spPr bwMode="auto">
          <a:xfrm>
            <a:off x="10880049" y="1974717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3" name="Shape 160"/>
          <p:cNvSpPr>
            <a:spLocks noChangeArrowheads="1"/>
          </p:cNvSpPr>
          <p:nvPr/>
        </p:nvSpPr>
        <p:spPr bwMode="auto">
          <a:xfrm>
            <a:off x="10880049" y="2324235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4" name="Shape 160"/>
          <p:cNvSpPr>
            <a:spLocks noChangeArrowheads="1"/>
          </p:cNvSpPr>
          <p:nvPr/>
        </p:nvSpPr>
        <p:spPr bwMode="auto">
          <a:xfrm>
            <a:off x="10880049" y="2690735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5" name="Shape 160"/>
          <p:cNvSpPr>
            <a:spLocks noChangeArrowheads="1"/>
          </p:cNvSpPr>
          <p:nvPr/>
        </p:nvSpPr>
        <p:spPr bwMode="auto">
          <a:xfrm>
            <a:off x="10880049" y="3053601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6" name="Shape 160"/>
          <p:cNvSpPr>
            <a:spLocks noChangeArrowheads="1"/>
          </p:cNvSpPr>
          <p:nvPr/>
        </p:nvSpPr>
        <p:spPr bwMode="auto">
          <a:xfrm>
            <a:off x="10880563" y="3385338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7" name="Shape 160"/>
          <p:cNvSpPr>
            <a:spLocks noChangeArrowheads="1"/>
          </p:cNvSpPr>
          <p:nvPr/>
        </p:nvSpPr>
        <p:spPr bwMode="auto">
          <a:xfrm>
            <a:off x="10861234" y="4101038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8" name="Shape 160"/>
          <p:cNvSpPr>
            <a:spLocks noChangeArrowheads="1"/>
          </p:cNvSpPr>
          <p:nvPr/>
        </p:nvSpPr>
        <p:spPr bwMode="auto">
          <a:xfrm>
            <a:off x="10873390" y="4486586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9" name="Shape 160"/>
          <p:cNvSpPr>
            <a:spLocks noChangeArrowheads="1"/>
          </p:cNvSpPr>
          <p:nvPr/>
        </p:nvSpPr>
        <p:spPr bwMode="auto">
          <a:xfrm>
            <a:off x="10873390" y="4849621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20" name="Shape 160"/>
          <p:cNvSpPr>
            <a:spLocks noChangeArrowheads="1"/>
          </p:cNvSpPr>
          <p:nvPr/>
        </p:nvSpPr>
        <p:spPr bwMode="auto">
          <a:xfrm>
            <a:off x="10873390" y="5362275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21" name="Shape 160"/>
          <p:cNvSpPr>
            <a:spLocks noChangeArrowheads="1"/>
          </p:cNvSpPr>
          <p:nvPr/>
        </p:nvSpPr>
        <p:spPr bwMode="auto">
          <a:xfrm>
            <a:off x="10873390" y="5891307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0852321" y="2370971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0852321" y="2761961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873389" y="3128461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0852321" y="3491327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0873390" y="3820289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0852319" y="4530011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0852319" y="4921537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0838518" y="5287347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0852319" y="5916241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hape 160"/>
          <p:cNvSpPr>
            <a:spLocks noChangeArrowheads="1"/>
          </p:cNvSpPr>
          <p:nvPr/>
        </p:nvSpPr>
        <p:spPr bwMode="auto">
          <a:xfrm>
            <a:off x="10838517" y="1367704"/>
            <a:ext cx="1118491" cy="47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คะแนนเต็ม</a:t>
            </a:r>
          </a:p>
        </p:txBody>
      </p:sp>
      <p:sp>
        <p:nvSpPr>
          <p:cNvPr id="33" name="Shape 160"/>
          <p:cNvSpPr>
            <a:spLocks noChangeArrowheads="1"/>
          </p:cNvSpPr>
          <p:nvPr/>
        </p:nvSpPr>
        <p:spPr bwMode="auto">
          <a:xfrm>
            <a:off x="10843797" y="3719478"/>
            <a:ext cx="1118491" cy="47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คะแนนเต็ม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10838518" y="4198273"/>
            <a:ext cx="108362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303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07906" y="298237"/>
            <a:ext cx="10394948" cy="6720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sp>
        <p:nvSpPr>
          <p:cNvPr id="4" name="Shape 160"/>
          <p:cNvSpPr>
            <a:spLocks noChangeArrowheads="1"/>
          </p:cNvSpPr>
          <p:nvPr/>
        </p:nvSpPr>
        <p:spPr bwMode="auto">
          <a:xfrm>
            <a:off x="907906" y="275847"/>
            <a:ext cx="10236431" cy="72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4267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ตารางการประเมินศักยภาพและความเป็นไปได้ในการประกอบธุรกิจ</a:t>
            </a:r>
          </a:p>
        </p:txBody>
      </p:sp>
      <p:sp>
        <p:nvSpPr>
          <p:cNvPr id="8" name="Rectangle 7"/>
          <p:cNvSpPr/>
          <p:nvPr/>
        </p:nvSpPr>
        <p:spPr>
          <a:xfrm>
            <a:off x="10838518" y="1386615"/>
            <a:ext cx="1139255" cy="49885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cxnSp>
        <p:nvCxnSpPr>
          <p:cNvPr id="11" name="Straight Connector 10"/>
          <p:cNvCxnSpPr/>
          <p:nvPr/>
        </p:nvCxnSpPr>
        <p:spPr>
          <a:xfrm>
            <a:off x="10873389" y="1846500"/>
            <a:ext cx="108362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60"/>
          <p:cNvSpPr>
            <a:spLocks noChangeArrowheads="1"/>
          </p:cNvSpPr>
          <p:nvPr/>
        </p:nvSpPr>
        <p:spPr bwMode="auto">
          <a:xfrm>
            <a:off x="10886753" y="1756661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3" name="Shape 160"/>
          <p:cNvSpPr>
            <a:spLocks noChangeArrowheads="1"/>
          </p:cNvSpPr>
          <p:nvPr/>
        </p:nvSpPr>
        <p:spPr bwMode="auto">
          <a:xfrm>
            <a:off x="10886754" y="2118309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4" name="Shape 160"/>
          <p:cNvSpPr>
            <a:spLocks noChangeArrowheads="1"/>
          </p:cNvSpPr>
          <p:nvPr/>
        </p:nvSpPr>
        <p:spPr bwMode="auto">
          <a:xfrm>
            <a:off x="10894153" y="2691233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5" name="Shape 160"/>
          <p:cNvSpPr>
            <a:spLocks noChangeArrowheads="1"/>
          </p:cNvSpPr>
          <p:nvPr/>
        </p:nvSpPr>
        <p:spPr bwMode="auto">
          <a:xfrm>
            <a:off x="10886753" y="3224131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6" name="Shape 160"/>
          <p:cNvSpPr>
            <a:spLocks noChangeArrowheads="1"/>
          </p:cNvSpPr>
          <p:nvPr/>
        </p:nvSpPr>
        <p:spPr bwMode="auto">
          <a:xfrm>
            <a:off x="10894153" y="3614053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8" name="Shape 160"/>
          <p:cNvSpPr>
            <a:spLocks noChangeArrowheads="1"/>
          </p:cNvSpPr>
          <p:nvPr/>
        </p:nvSpPr>
        <p:spPr bwMode="auto">
          <a:xfrm>
            <a:off x="10886753" y="4387921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9" name="Shape 160"/>
          <p:cNvSpPr>
            <a:spLocks noChangeArrowheads="1"/>
          </p:cNvSpPr>
          <p:nvPr/>
        </p:nvSpPr>
        <p:spPr bwMode="auto">
          <a:xfrm>
            <a:off x="10886753" y="4776749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20" name="Shape 160"/>
          <p:cNvSpPr>
            <a:spLocks noChangeArrowheads="1"/>
          </p:cNvSpPr>
          <p:nvPr/>
        </p:nvSpPr>
        <p:spPr bwMode="auto">
          <a:xfrm>
            <a:off x="10890635" y="5161857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21" name="Shape 160"/>
          <p:cNvSpPr>
            <a:spLocks noChangeArrowheads="1"/>
          </p:cNvSpPr>
          <p:nvPr/>
        </p:nvSpPr>
        <p:spPr bwMode="auto">
          <a:xfrm>
            <a:off x="10886753" y="5896598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0870533" y="2209364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0870531" y="2565444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838518" y="3332989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0894153" y="3717032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0894153" y="4057207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0886753" y="4849620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0886753" y="5238211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0886753" y="5599583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hape 160"/>
          <p:cNvSpPr>
            <a:spLocks noChangeArrowheads="1"/>
          </p:cNvSpPr>
          <p:nvPr/>
        </p:nvSpPr>
        <p:spPr bwMode="auto">
          <a:xfrm>
            <a:off x="10838517" y="1367704"/>
            <a:ext cx="1118491" cy="47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คะแนนเต็ม</a:t>
            </a:r>
          </a:p>
        </p:txBody>
      </p:sp>
      <p:sp>
        <p:nvSpPr>
          <p:cNvPr id="33" name="Shape 160"/>
          <p:cNvSpPr>
            <a:spLocks noChangeArrowheads="1"/>
          </p:cNvSpPr>
          <p:nvPr/>
        </p:nvSpPr>
        <p:spPr bwMode="auto">
          <a:xfrm>
            <a:off x="10872972" y="4012504"/>
            <a:ext cx="1118491" cy="47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คะแนนเต็ม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10894153" y="4456921"/>
            <a:ext cx="108362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/>
          <a:srcRect l="948" t="17058" r="3626" b="4981"/>
          <a:stretch/>
        </p:blipFill>
        <p:spPr>
          <a:xfrm>
            <a:off x="183796" y="1386615"/>
            <a:ext cx="10606051" cy="5021840"/>
          </a:xfrm>
          <a:prstGeom prst="rect">
            <a:avLst/>
          </a:prstGeom>
        </p:spPr>
      </p:pic>
      <p:sp>
        <p:nvSpPr>
          <p:cNvPr id="34" name="Shape 160"/>
          <p:cNvSpPr>
            <a:spLocks noChangeArrowheads="1"/>
          </p:cNvSpPr>
          <p:nvPr/>
        </p:nvSpPr>
        <p:spPr bwMode="auto">
          <a:xfrm>
            <a:off x="10890635" y="5556961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10866334" y="5994687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02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8742" y="630953"/>
            <a:ext cx="10394948" cy="6720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sp>
        <p:nvSpPr>
          <p:cNvPr id="4" name="Shape 160"/>
          <p:cNvSpPr>
            <a:spLocks noChangeArrowheads="1"/>
          </p:cNvSpPr>
          <p:nvPr/>
        </p:nvSpPr>
        <p:spPr bwMode="auto">
          <a:xfrm>
            <a:off x="998742" y="567060"/>
            <a:ext cx="10236431" cy="72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4267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ตารางการประเมินศักยภาพและความเป็นไปได้ในการประกอบธุรกิจ</a:t>
            </a:r>
          </a:p>
        </p:txBody>
      </p:sp>
      <p:sp>
        <p:nvSpPr>
          <p:cNvPr id="8" name="Rectangle 7"/>
          <p:cNvSpPr/>
          <p:nvPr/>
        </p:nvSpPr>
        <p:spPr>
          <a:xfrm>
            <a:off x="10824063" y="1927096"/>
            <a:ext cx="1139255" cy="25299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cxnSp>
        <p:nvCxnSpPr>
          <p:cNvPr id="11" name="Straight Connector 10"/>
          <p:cNvCxnSpPr/>
          <p:nvPr/>
        </p:nvCxnSpPr>
        <p:spPr>
          <a:xfrm>
            <a:off x="10838514" y="2305880"/>
            <a:ext cx="108362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60"/>
          <p:cNvSpPr>
            <a:spLocks noChangeArrowheads="1"/>
          </p:cNvSpPr>
          <p:nvPr/>
        </p:nvSpPr>
        <p:spPr bwMode="auto">
          <a:xfrm>
            <a:off x="10842915" y="2258841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3" name="Shape 160"/>
          <p:cNvSpPr>
            <a:spLocks noChangeArrowheads="1"/>
          </p:cNvSpPr>
          <p:nvPr/>
        </p:nvSpPr>
        <p:spPr bwMode="auto">
          <a:xfrm>
            <a:off x="10842915" y="2664461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4" name="Shape 160"/>
          <p:cNvSpPr>
            <a:spLocks noChangeArrowheads="1"/>
          </p:cNvSpPr>
          <p:nvPr/>
        </p:nvSpPr>
        <p:spPr bwMode="auto">
          <a:xfrm>
            <a:off x="10845281" y="3105546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5" name="Shape 160"/>
          <p:cNvSpPr>
            <a:spLocks noChangeArrowheads="1"/>
          </p:cNvSpPr>
          <p:nvPr/>
        </p:nvSpPr>
        <p:spPr bwMode="auto">
          <a:xfrm>
            <a:off x="10857369" y="3528682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sp>
        <p:nvSpPr>
          <p:cNvPr id="16" name="Shape 160"/>
          <p:cNvSpPr>
            <a:spLocks noChangeArrowheads="1"/>
          </p:cNvSpPr>
          <p:nvPr/>
        </p:nvSpPr>
        <p:spPr bwMode="auto">
          <a:xfrm>
            <a:off x="10857367" y="3963057"/>
            <a:ext cx="1013879" cy="43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400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3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0838515" y="2756925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0838517" y="3166751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0838517" y="3622661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0838518" y="4005064"/>
            <a:ext cx="1083620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hape 160"/>
          <p:cNvSpPr>
            <a:spLocks noChangeArrowheads="1"/>
          </p:cNvSpPr>
          <p:nvPr/>
        </p:nvSpPr>
        <p:spPr bwMode="auto">
          <a:xfrm>
            <a:off x="10844827" y="1823995"/>
            <a:ext cx="1118491" cy="47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2667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คะแนนเต็ม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2"/>
          <a:srcRect l="405" t="11551" r="15753" b="9693"/>
          <a:stretch/>
        </p:blipFill>
        <p:spPr>
          <a:xfrm>
            <a:off x="255325" y="1909221"/>
            <a:ext cx="10506051" cy="2547840"/>
          </a:xfrm>
          <a:prstGeom prst="rect">
            <a:avLst/>
          </a:prstGeom>
        </p:spPr>
      </p:pic>
      <p:sp>
        <p:nvSpPr>
          <p:cNvPr id="38" name="Shape 160"/>
          <p:cNvSpPr>
            <a:spLocks noChangeArrowheads="1"/>
          </p:cNvSpPr>
          <p:nvPr/>
        </p:nvSpPr>
        <p:spPr bwMode="auto">
          <a:xfrm>
            <a:off x="3620679" y="5061378"/>
            <a:ext cx="4992555" cy="64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867" tIns="33867" rIns="33867" bIns="33867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th-TH" altLang="th-TH" sz="3733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รวมคะแนนทั้ง 5 ด้าน </a:t>
            </a:r>
            <a:r>
              <a:rPr lang="en-US" altLang="th-TH" sz="3733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=  </a:t>
            </a:r>
            <a:r>
              <a:rPr lang="th-TH" altLang="th-TH" sz="3733" b="1" dirty="0">
                <a:latin typeface="TH SarabunPSK" panose="020B0500040200020003" pitchFamily="34" charset="-34"/>
                <a:cs typeface="TH SarabunPSK" panose="020B0500040200020003" pitchFamily="34" charset="-34"/>
                <a:sym typeface="Helvetica" panose="020B0604020202020204" pitchFamily="34" charset="0"/>
              </a:rPr>
              <a:t>75 คะแนน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3603927" y="5704257"/>
            <a:ext cx="518457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05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713</Words>
  <Application>Microsoft Office PowerPoint</Application>
  <PresentationFormat>กำหนดเอง</PresentationFormat>
  <Paragraphs>161</Paragraphs>
  <Slides>17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17</vt:i4>
      </vt:variant>
    </vt:vector>
  </HeadingPairs>
  <TitlesOfParts>
    <vt:vector size="18" baseType="lpstr">
      <vt:lpstr>Office Theme</vt:lpstr>
      <vt:lpstr>  รูปแบบการพัฒนากลุ่มอาชีพ/สัมมาชีพชุมชน สู่การเป็นผู้ประกอบการชุมชน  (Community Entrepreneur : CE)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# คะแนน 5 ด้าน – ตัวอย่างของจังหวัดชัยภูมิ </vt:lpstr>
      <vt:lpstr>งานนำเสนอ PowerPoint</vt:lpstr>
      <vt:lpstr>ความหมาย ผู้ประกอบการชุมชน (Community Entrepreneur : CE)</vt:lpstr>
      <vt:lpstr>วัตถุประสงค์ของกิจกรรม/โครงการด้านเศรษฐกิจของชุมชน</vt:lpstr>
      <vt:lpstr>วิถีของการเข้าสู่ระบบตลาดของเศรษฐกิจจากฐานราก</vt:lpstr>
      <vt:lpstr>Marketization</vt:lpstr>
      <vt:lpstr># 3.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CEs</dc:title>
  <dc:creator>อุ้ม</dc:creator>
  <cp:lastModifiedBy>hp</cp:lastModifiedBy>
  <cp:revision>39</cp:revision>
  <dcterms:created xsi:type="dcterms:W3CDTF">2017-11-03T01:36:24Z</dcterms:created>
  <dcterms:modified xsi:type="dcterms:W3CDTF">2018-12-12T07:47:01Z</dcterms:modified>
</cp:coreProperties>
</file>