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7"/>
  </p:notesMasterIdLst>
  <p:sldIdLst>
    <p:sldId id="294" r:id="rId3"/>
    <p:sldId id="301" r:id="rId4"/>
    <p:sldId id="300" r:id="rId5"/>
    <p:sldId id="303" r:id="rId6"/>
  </p:sldIdLst>
  <p:sldSz cx="12192000" cy="6858000"/>
  <p:notesSz cx="6877050" cy="100028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7D3"/>
    <a:srgbClr val="FDCFF0"/>
    <a:srgbClr val="E6B8DF"/>
    <a:srgbClr val="F96A4D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1" d="100"/>
          <a:sy n="61" d="100"/>
        </p:scale>
        <p:origin x="-372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80055" cy="501880"/>
          </a:xfrm>
          <a:prstGeom prst="rect">
            <a:avLst/>
          </a:prstGeom>
        </p:spPr>
        <p:txBody>
          <a:bodyPr vert="horz" lIns="92238" tIns="46119" rIns="92238" bIns="4611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95406" y="2"/>
            <a:ext cx="2980055" cy="501880"/>
          </a:xfrm>
          <a:prstGeom prst="rect">
            <a:avLst/>
          </a:prstGeom>
        </p:spPr>
        <p:txBody>
          <a:bodyPr vert="horz" lIns="92238" tIns="46119" rIns="92238" bIns="46119" rtlCol="0"/>
          <a:lstStyle>
            <a:lvl1pPr algn="r">
              <a:defRPr sz="1200"/>
            </a:lvl1pPr>
          </a:lstStyle>
          <a:p>
            <a:fld id="{CE78E37F-1BD0-4AE9-8805-BFDFD1D1FFB6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46188"/>
            <a:ext cx="6007100" cy="3379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8" tIns="46119" rIns="92238" bIns="46119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7705" y="4813867"/>
            <a:ext cx="5501640" cy="3938618"/>
          </a:xfrm>
          <a:prstGeom prst="rect">
            <a:avLst/>
          </a:prstGeom>
        </p:spPr>
        <p:txBody>
          <a:bodyPr vert="horz" lIns="92238" tIns="46119" rIns="92238" bIns="46119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5" y="9500964"/>
            <a:ext cx="2980055" cy="501879"/>
          </a:xfrm>
          <a:prstGeom prst="rect">
            <a:avLst/>
          </a:prstGeom>
        </p:spPr>
        <p:txBody>
          <a:bodyPr vert="horz" lIns="92238" tIns="46119" rIns="92238" bIns="4611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95406" y="9500964"/>
            <a:ext cx="2980055" cy="501879"/>
          </a:xfrm>
          <a:prstGeom prst="rect">
            <a:avLst/>
          </a:prstGeom>
        </p:spPr>
        <p:txBody>
          <a:bodyPr vert="horz" lIns="92238" tIns="46119" rIns="92238" bIns="46119" rtlCol="0" anchor="b"/>
          <a:lstStyle>
            <a:lvl1pPr algn="r">
              <a:defRPr sz="1200"/>
            </a:lvl1pPr>
          </a:lstStyle>
          <a:p>
            <a:fld id="{56885F13-85B4-4F77-9D09-B62FDACCBB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7495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  <p:sp>
        <p:nvSpPr>
          <p:cNvPr id="717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6130" indent="-286972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7892" indent="-229579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7048" indent="-229579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66205" indent="-229579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25362" indent="-229579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84518" indent="-229579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43676" indent="-229579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902831" indent="-229579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fld id="{BFBD1B7B-0F7E-4280-A743-9BF38E4F1A94}" type="slidenum">
              <a:rPr lang="th-TH" altLang="th-TH" sz="1200">
                <a:latin typeface="Calibri" pitchFamily="34" charset="0"/>
                <a:cs typeface="Cordia New" pitchFamily="34" charset="-34"/>
              </a:rPr>
              <a:pPr/>
              <a:t>2</a:t>
            </a:fld>
            <a:endParaRPr lang="th-TH" altLang="th-TH" sz="1200">
              <a:latin typeface="Calibri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4993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1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521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29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4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4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77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003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8" y="2906717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257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4" y="1200155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5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89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9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7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9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8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4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3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3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7" y="273056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6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2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9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020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47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9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4" y="206379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7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9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15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72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5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17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1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89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12/12/61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4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7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173886-77E5-45EE-B5B9-DEF602E0C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6721" y="2316110"/>
            <a:ext cx="7795279" cy="2219435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</a:t>
            </a:r>
            <a: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สำนักเสริมสร้างความเข้มแข็งชุมชน</a:t>
            </a:r>
            <a:r>
              <a:rPr lang="th-TH" sz="67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7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altLang="th-TH" sz="4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สร้างสัมมาชีพชุมชน</a:t>
            </a:r>
            <a:r>
              <a:rPr lang="en-US" altLang="th-TH" sz="49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ตามหลักปรัชญาของเศรษฐกิจพอเพียง</a:t>
            </a:r>
            <a:b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 พัฒนากลุ่มอาชีพสู่ผู้ประกอบการชุมชน</a:t>
            </a:r>
            <a:br>
              <a:rPr lang="th-TH" altLang="th-TH" sz="4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en-US" sz="4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Community Entrepreneur </a:t>
            </a:r>
            <a:r>
              <a:rPr lang="th-TH" sz="4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4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</a:t>
            </a:r>
            <a:r>
              <a:rPr lang="th-TH" sz="4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</a:t>
            </a:r>
            <a:r>
              <a:rPr lang="th-TH" alt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4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4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Picture 2" descr="CDD LOGO JPG">
            <a:extLst>
              <a:ext uri="{FF2B5EF4-FFF2-40B4-BE49-F238E27FC236}">
                <a16:creationId xmlns:a16="http://schemas.microsoft.com/office/drawing/2014/main" xmlns="" id="{28AB86EE-EF43-414C-8F5D-94AD09B18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38" y="167603"/>
            <a:ext cx="1296827" cy="129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528101"/>
            <a:ext cx="12192000" cy="288955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39" tIns="45719" rIns="91439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1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กรมการพัฒนาชุมชน             กระทรวงมหาดไทย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485" y="6433013"/>
            <a:ext cx="384043" cy="38404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6" r="25540"/>
          <a:stretch/>
        </p:blipFill>
        <p:spPr>
          <a:xfrm>
            <a:off x="209266" y="612455"/>
            <a:ext cx="4051300" cy="5459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6193464" y="4594178"/>
            <a:ext cx="4201791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15000"/>
                    </a:scheme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นายโชคชัย  แก้วป่อง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n w="10160">
                  <a:noFill/>
                  <a:prstDash val="solid"/>
                </a:ln>
                <a:solidFill>
                  <a:srgbClr val="7030A0"/>
                </a:solidFill>
                <a:effectLst>
                  <a:outerShdw blurRad="50800" dist="38100" dir="2700000" algn="tl" rotWithShape="0">
                    <a:schemeClr val="bg1">
                      <a:alpha val="15000"/>
                    </a:scheme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รองอธิบดีกรมการพัฒนาชุมชน</a:t>
            </a:r>
            <a:endParaRPr lang="en-US" sz="3600" b="1" dirty="0">
              <a:ln w="10160">
                <a:noFill/>
                <a:prstDash val="solid"/>
              </a:ln>
              <a:solidFill>
                <a:srgbClr val="7030A0"/>
              </a:solidFill>
              <a:effectLst>
                <a:outerShdw blurRad="50800" dist="38100" dir="2700000" algn="tl" rotWithShape="0">
                  <a:schemeClr val="bg1">
                    <a:alpha val="15000"/>
                  </a:scheme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715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rved Up Arrow 9"/>
          <p:cNvSpPr/>
          <p:nvPr/>
        </p:nvSpPr>
        <p:spPr>
          <a:xfrm rot="19162285">
            <a:off x="11261094" y="3345310"/>
            <a:ext cx="984250" cy="501650"/>
          </a:xfrm>
          <a:prstGeom prst="curvedUp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>
              <a:solidFill>
                <a:schemeClr val="tx1"/>
              </a:solidFill>
            </a:endParaRPr>
          </a:p>
        </p:txBody>
      </p:sp>
      <p:sp>
        <p:nvSpPr>
          <p:cNvPr id="4153" name="TextBox 4"/>
          <p:cNvSpPr txBox="1">
            <a:spLocks noChangeArrowheads="1"/>
          </p:cNvSpPr>
          <p:nvPr/>
        </p:nvSpPr>
        <p:spPr bwMode="auto">
          <a:xfrm>
            <a:off x="-23019" y="-97115"/>
            <a:ext cx="12192000" cy="5847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defRPr/>
            </a:pPr>
            <a:r>
              <a:rPr lang="th-TH" alt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โครงการสร้างสัมมาชีพ</a:t>
            </a:r>
            <a:r>
              <a:rPr lang="th-TH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</a:t>
            </a:r>
            <a:r>
              <a:rPr lang="en-US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ตามหลัก</a:t>
            </a:r>
            <a:r>
              <a:rPr lang="th-TH" alt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ปรัชญาของเศรษฐกิจ</a:t>
            </a:r>
            <a:r>
              <a:rPr lang="th-TH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พอเพียง</a:t>
            </a:r>
            <a:r>
              <a:rPr lang="en-US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en-US" alt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endParaRPr lang="th-TH" alt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3" name="TextBox 4"/>
          <p:cNvSpPr txBox="1">
            <a:spLocks noChangeArrowheads="1"/>
          </p:cNvSpPr>
          <p:nvPr/>
        </p:nvSpPr>
        <p:spPr bwMode="auto">
          <a:xfrm>
            <a:off x="0" y="425454"/>
            <a:ext cx="12145963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defRPr/>
            </a:pPr>
            <a:r>
              <a:rPr lang="th-TH" altLang="th-TH" sz="2400" b="1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แนวคิด</a:t>
            </a:r>
            <a:r>
              <a:rPr lang="th-TH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ยึดพื้นที่ครัวเรือนรายได้ต่ำกว่าเกณฑ์ </a:t>
            </a:r>
            <a:r>
              <a:rPr lang="th-TH" altLang="th-TH" sz="2400" b="1" dirty="0" err="1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จปฐ</a:t>
            </a:r>
            <a:r>
              <a:rPr lang="th-TH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โดยให้ชาวบ้านสอนชาวบ้าน</a:t>
            </a:r>
            <a:r>
              <a:rPr lang="en-US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2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ตามหลักปรัชญาของเศรษฐกิจพอเพียง</a:t>
            </a:r>
          </a:p>
          <a:p>
            <a:pPr eaLnBrk="1" hangingPunct="1">
              <a:defRPr/>
            </a:pPr>
            <a:r>
              <a:rPr lang="th-TH" altLang="th-TH" sz="2400" b="1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ประชาชนได้รับการพัฒนาอาชีพและมี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รายได้</a:t>
            </a:r>
            <a:endParaRPr lang="th-TH" altLang="th-TH" sz="2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6150" name="Group 2"/>
          <p:cNvGrpSpPr>
            <a:grpSpLocks/>
          </p:cNvGrpSpPr>
          <p:nvPr/>
        </p:nvGrpSpPr>
        <p:grpSpPr bwMode="auto">
          <a:xfrm>
            <a:off x="7654" y="494554"/>
            <a:ext cx="12079288" cy="6352245"/>
            <a:chOff x="23311" y="794228"/>
            <a:chExt cx="12080422" cy="3096356"/>
          </a:xfrm>
        </p:grpSpPr>
        <p:grpSp>
          <p:nvGrpSpPr>
            <p:cNvPr id="6188" name="Group 96"/>
            <p:cNvGrpSpPr>
              <a:grpSpLocks/>
            </p:cNvGrpSpPr>
            <p:nvPr/>
          </p:nvGrpSpPr>
          <p:grpSpPr bwMode="auto">
            <a:xfrm>
              <a:off x="23311" y="1161397"/>
              <a:ext cx="12080422" cy="2729187"/>
              <a:chOff x="77448" y="1077407"/>
              <a:chExt cx="12080422" cy="2729187"/>
            </a:xfrm>
          </p:grpSpPr>
          <p:sp>
            <p:nvSpPr>
              <p:cNvPr id="104" name="สี่เหลี่ยมผืนผ้า 104"/>
              <p:cNvSpPr/>
              <p:nvPr/>
            </p:nvSpPr>
            <p:spPr bwMode="auto">
              <a:xfrm>
                <a:off x="6089895" y="1912670"/>
                <a:ext cx="2578705" cy="486733"/>
              </a:xfrm>
              <a:prstGeom prst="rect">
                <a:avLst/>
              </a:prstGeom>
              <a:solidFill>
                <a:srgbClr val="FFFFA3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ขยายผลการสร้างสัมมาชีพฯ</a:t>
                </a:r>
                <a:endParaRPr lang="en-US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</a:t>
                </a: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16,512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หมู่ </a:t>
                </a:r>
                <a:endParaRPr lang="th-TH" sz="2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4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งบ </a:t>
                </a: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455,731,200 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บ.</a:t>
                </a: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000" b="1" dirty="0">
                    <a:solidFill>
                      <a:schemeClr val="tx1"/>
                    </a:solidFill>
                    <a:latin typeface="Cordia New" panose="020B0304020202020204" pitchFamily="34" charset="-34"/>
                  </a:rPr>
                  <a:t> </a:t>
                </a:r>
              </a:p>
            </p:txBody>
          </p:sp>
          <p:sp>
            <p:nvSpPr>
              <p:cNvPr id="100" name="สี่เหลี่ยมผืนผ้า 156"/>
              <p:cNvSpPr/>
              <p:nvPr/>
            </p:nvSpPr>
            <p:spPr bwMode="auto">
              <a:xfrm>
                <a:off x="157445" y="2433828"/>
                <a:ext cx="2645618" cy="601069"/>
              </a:xfrm>
              <a:prstGeom prst="rect">
                <a:avLst/>
              </a:prstGeom>
              <a:solidFill>
                <a:srgbClr val="EBF6F9"/>
              </a:solidFill>
              <a:ln w="12700"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r>
                  <a:rPr lang="th-TH" sz="2400" dirty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สร้างทีมและสื่อ</a:t>
                </a:r>
                <a:r>
                  <a:rPr lang="th-TH" sz="2400" dirty="0" smtClean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สนับสนุน</a:t>
                </a:r>
              </a:p>
              <a:p>
                <a:pPr algn="ctr" eaLnBrk="1" hangingPunct="1">
                  <a:defRPr/>
                </a:pPr>
                <a:r>
                  <a:rPr lang="th-TH" sz="2400" dirty="0" smtClean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การขับเคลื่อนสัมมาชีพ</a:t>
                </a:r>
                <a:r>
                  <a:rPr lang="th-TH" sz="2400" dirty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ชุมชน</a:t>
                </a:r>
              </a:p>
              <a:p>
                <a:pPr algn="ctr" eaLnBrk="1" hangingPunct="1">
                  <a:defRPr/>
                </a:pPr>
                <a:r>
                  <a:rPr lang="en-US" sz="2000" b="1" dirty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76 </a:t>
                </a:r>
                <a:r>
                  <a:rPr lang="th-TH" sz="2000" b="1" dirty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จังหวัด งบ 23,325,100 บาท</a:t>
                </a:r>
              </a:p>
            </p:txBody>
          </p:sp>
          <p:grpSp>
            <p:nvGrpSpPr>
              <p:cNvPr id="6194" name="Group 100"/>
              <p:cNvGrpSpPr>
                <a:grpSpLocks/>
              </p:cNvGrpSpPr>
              <p:nvPr/>
            </p:nvGrpSpPr>
            <p:grpSpPr bwMode="auto">
              <a:xfrm>
                <a:off x="77448" y="1077407"/>
                <a:ext cx="12080422" cy="2729187"/>
                <a:chOff x="77448" y="1123637"/>
                <a:chExt cx="12080422" cy="2729187"/>
              </a:xfrm>
            </p:grpSpPr>
            <p:sp>
              <p:nvSpPr>
                <p:cNvPr id="106" name="สี่เหลี่ยมผืนผ้า 104"/>
                <p:cNvSpPr/>
                <p:nvPr/>
              </p:nvSpPr>
              <p:spPr bwMode="auto">
                <a:xfrm>
                  <a:off x="2874578" y="2488846"/>
                  <a:ext cx="3113278" cy="477607"/>
                </a:xfrm>
                <a:prstGeom prst="rect">
                  <a:avLst/>
                </a:prstGeom>
                <a:solidFill>
                  <a:srgbClr val="FFD9FF"/>
                </a:solidFill>
                <a:ln w="95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ctr" eaLnBrk="1" hangingPunct="1">
                    <a:lnSpc>
                      <a:spcPct val="80000"/>
                    </a:lnSpc>
                    <a:defRPr/>
                  </a:pPr>
                  <a:r>
                    <a:rPr lang="th-TH" sz="2400" b="1" dirty="0" smtClean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เตรียม</a:t>
                  </a:r>
                  <a:r>
                    <a:rPr lang="th-TH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ความพร้อมทีมวิทยากรฯ</a:t>
                  </a:r>
                  <a:endPara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r>
                    <a:rPr lang="en-US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3,628</a:t>
                  </a:r>
                  <a:r>
                    <a:rPr lang="th-TH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หมู่ งบ </a:t>
                  </a:r>
                  <a:r>
                    <a:rPr lang="en-US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9,432,800 </a:t>
                  </a:r>
                  <a:r>
                    <a:rPr lang="th-TH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บ.</a:t>
                  </a: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r>
                    <a:rPr lang="th-TH" sz="20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</a:t>
                  </a:r>
                </a:p>
              </p:txBody>
            </p:sp>
            <p:sp>
              <p:nvSpPr>
                <p:cNvPr id="108" name="สี่เหลี่ยมผืนผ้า 126"/>
                <p:cNvSpPr/>
                <p:nvPr/>
              </p:nvSpPr>
              <p:spPr bwMode="auto">
                <a:xfrm>
                  <a:off x="157445" y="3107415"/>
                  <a:ext cx="2645618" cy="520390"/>
                </a:xfrm>
                <a:prstGeom prst="rect">
                  <a:avLst/>
                </a:prstGeom>
                <a:solidFill>
                  <a:srgbClr val="EBF6F9"/>
                </a:solidFill>
                <a:ln w="12700"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th-TH" sz="2400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สร้าง</a:t>
                  </a:r>
                  <a:r>
                    <a:rPr lang="th-TH" sz="2400" dirty="0" smtClean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สัมมาชีพ</a:t>
                  </a:r>
                </a:p>
                <a:p>
                  <a:pPr algn="ctr" eaLnBrk="1" hangingPunct="1">
                    <a:defRPr/>
                  </a:pPr>
                  <a:r>
                    <a:rPr lang="th-TH" sz="2400" dirty="0" smtClean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ตามแนว</a:t>
                  </a:r>
                  <a:r>
                    <a:rPr lang="th-TH" sz="2400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ประชารัฐ </a:t>
                  </a:r>
                  <a:endParaRPr lang="en-US" sz="2400" dirty="0">
                    <a:ln>
                      <a:solidFill>
                        <a:schemeClr val="tx1"/>
                      </a:solidFill>
                      <a:prstDash val="sysDot"/>
                    </a:ln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defRPr/>
                  </a:pPr>
                  <a:r>
                    <a:rPr lang="th-TH" sz="2000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rgbClr val="FF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76 จังหวัด</a:t>
                  </a:r>
                  <a:r>
                    <a:rPr lang="en-US" sz="2000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rgbClr val="FF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</a:t>
                  </a:r>
                  <a:r>
                    <a:rPr lang="th-TH" sz="2000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rgbClr val="FF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ง</a:t>
                  </a:r>
                  <a:r>
                    <a:rPr lang="th-TH" sz="2000" b="1" dirty="0">
                      <a:ln>
                        <a:solidFill>
                          <a:schemeClr val="tx1"/>
                        </a:solidFill>
                        <a:prstDash val="sysDot"/>
                      </a:ln>
                      <a:solidFill>
                        <a:srgbClr val="FF0000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บ 9,267,200 บาท</a:t>
                  </a:r>
                </a:p>
              </p:txBody>
            </p:sp>
            <p:sp>
              <p:nvSpPr>
                <p:cNvPr id="110" name="สี่เหลี่ยมผืนผ้า 6"/>
                <p:cNvSpPr/>
                <p:nvPr/>
              </p:nvSpPr>
              <p:spPr>
                <a:xfrm>
                  <a:off x="77448" y="1123637"/>
                  <a:ext cx="12080422" cy="2729187"/>
                </a:xfrm>
                <a:prstGeom prst="rect">
                  <a:avLst/>
                </a:prstGeom>
                <a:noFill/>
                <a:ln w="38100">
                  <a:solidFill>
                    <a:schemeClr val="accent3">
                      <a:lumMod val="75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th-TH"/>
                </a:p>
              </p:txBody>
            </p:sp>
            <p:sp>
              <p:nvSpPr>
                <p:cNvPr id="111" name="Pentagon 110"/>
                <p:cNvSpPr/>
                <p:nvPr/>
              </p:nvSpPr>
              <p:spPr>
                <a:xfrm>
                  <a:off x="131603" y="1179110"/>
                  <a:ext cx="3491061" cy="738016"/>
                </a:xfrm>
                <a:prstGeom prst="homePlat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สร้างกลไก</a:t>
                  </a:r>
                  <a:r>
                    <a:rPr lang="th-TH" sz="2400" b="1" dirty="0" smtClean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และเครื่องมือ</a:t>
                  </a:r>
                  <a:endParaRPr lang="th-TH" sz="2400" b="1" dirty="0">
                    <a:solidFill>
                      <a:schemeClr val="bg1"/>
                    </a:solidFill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defRPr/>
                  </a:pP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สนับสนุนสัมมาชีพชุมชน</a:t>
                  </a:r>
                </a:p>
                <a:p>
                  <a:pPr algn="ctr" eaLnBrk="1" hangingPunct="1">
                    <a:defRPr/>
                  </a:pP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งบ </a:t>
                  </a:r>
                  <a:r>
                    <a:rPr lang="en-US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55,172,300 </a:t>
                  </a: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บ</a:t>
                  </a:r>
                  <a:r>
                    <a:rPr lang="en-US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.</a:t>
                  </a:r>
                  <a:endParaRPr lang="th-TH" sz="2400" b="1" dirty="0">
                    <a:solidFill>
                      <a:schemeClr val="bg1"/>
                    </a:solidFill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12" name="Chevron 111"/>
                <p:cNvSpPr/>
                <p:nvPr/>
              </p:nvSpPr>
              <p:spPr>
                <a:xfrm>
                  <a:off x="2967843" y="1172389"/>
                  <a:ext cx="5925148" cy="744737"/>
                </a:xfrm>
                <a:prstGeom prst="chevron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สร้างและขยายผลสัมมาชีพ</a:t>
                  </a:r>
                  <a:endParaRPr lang="en-US" sz="2400" b="1" dirty="0">
                    <a:solidFill>
                      <a:schemeClr val="bg1"/>
                    </a:solidFill>
                    <a:latin typeface="TH SarabunPSK" panose="020B0500040200020003" pitchFamily="34" charset="-34"/>
                    <a:ea typeface="Tahoma" panose="020B0604030504040204" pitchFamily="34" charset="0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defRPr/>
                  </a:pPr>
                  <a:r>
                    <a:rPr lang="en-US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20,140 </a:t>
                  </a: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 หมู่บ้าน </a:t>
                  </a:r>
                  <a:r>
                    <a:rPr lang="en-US" sz="2400" b="1" dirty="0" smtClean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521,360 </a:t>
                  </a: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คน/</a:t>
                  </a:r>
                  <a:r>
                    <a:rPr lang="th-TH" sz="2400" b="1" dirty="0" err="1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คร</a:t>
                  </a: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.</a:t>
                  </a:r>
                </a:p>
                <a:p>
                  <a:pPr algn="ctr" eaLnBrk="1" hangingPunct="1">
                    <a:defRPr/>
                  </a:pP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 งบ</a:t>
                  </a:r>
                  <a:r>
                    <a:rPr lang="en-US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 586,550,100</a:t>
                  </a:r>
                  <a:r>
                    <a:rPr lang="th-TH" sz="2400" b="1" dirty="0">
                      <a:solidFill>
                        <a:schemeClr val="bg1"/>
                      </a:solidFill>
                      <a:latin typeface="TH SarabunPSK" panose="020B0500040200020003" pitchFamily="34" charset="-34"/>
                      <a:ea typeface="Tahoma" panose="020B0604030504040204" pitchFamily="34" charset="0"/>
                      <a:cs typeface="TH SarabunPSK" panose="020B0500040200020003" pitchFamily="34" charset="-34"/>
                    </a:rPr>
                    <a:t> บ.</a:t>
                  </a:r>
                </a:p>
              </p:txBody>
            </p:sp>
            <p:sp>
              <p:nvSpPr>
                <p:cNvPr id="113" name="สี่เหลี่ยมผืนผ้า 126"/>
                <p:cNvSpPr/>
                <p:nvPr/>
              </p:nvSpPr>
              <p:spPr bwMode="auto">
                <a:xfrm>
                  <a:off x="2887537" y="1968745"/>
                  <a:ext cx="3100319" cy="484735"/>
                </a:xfrm>
                <a:prstGeom prst="rect">
                  <a:avLst/>
                </a:prstGeom>
                <a:solidFill>
                  <a:srgbClr val="FFD9FF"/>
                </a:solidFill>
                <a:ln w="95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ctr" eaLnBrk="1" hangingPunct="1">
                    <a:lnSpc>
                      <a:spcPct val="80000"/>
                    </a:lnSpc>
                    <a:defRPr/>
                  </a:pPr>
                  <a:endParaRPr lang="th-TH" sz="20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r>
                    <a:rPr lang="th-TH" sz="2400" b="1" dirty="0" smtClean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อบรม</a:t>
                  </a:r>
                  <a:r>
                    <a:rPr lang="th-TH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ผู้นำสัมมาชีพ</a:t>
                  </a: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r>
                    <a:rPr lang="en-US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3,628</a:t>
                  </a:r>
                  <a:r>
                    <a:rPr lang="th-TH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หมู่ งบ </a:t>
                  </a:r>
                  <a:r>
                    <a:rPr lang="en-US" sz="2400" b="1" dirty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21,253,300 </a:t>
                  </a:r>
                  <a:r>
                    <a:rPr lang="th-TH" sz="2400" b="1" dirty="0" smtClean="0">
                      <a:solidFill>
                        <a:schemeClr val="tx1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บ.</a:t>
                  </a: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endPara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endParaRPr lang="th-TH" sz="24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endPara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algn="ctr" eaLnBrk="1" hangingPunct="1">
                    <a:lnSpc>
                      <a:spcPct val="80000"/>
                    </a:lnSpc>
                    <a:defRPr/>
                  </a:pPr>
                  <a:endPara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03" name="สี่เหลี่ยมผืนผ้า 104"/>
              <p:cNvSpPr/>
              <p:nvPr/>
            </p:nvSpPr>
            <p:spPr bwMode="auto">
              <a:xfrm>
                <a:off x="2887891" y="2953928"/>
                <a:ext cx="3099965" cy="460154"/>
              </a:xfrm>
              <a:prstGeom prst="rect">
                <a:avLst/>
              </a:prstGeom>
              <a:solidFill>
                <a:srgbClr val="FFD9FF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สร้างสัมมาชีพ</a:t>
                </a:r>
                <a:r>
                  <a:rPr lang="th-TH" sz="24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ชุมชน</a:t>
                </a: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4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ใน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ระดับหมู่บ้าน</a:t>
                </a:r>
                <a:endParaRPr lang="en-US" sz="24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3,628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หมู่ งบ </a:t>
                </a:r>
                <a:r>
                  <a:rPr lang="en-US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100,132,800 </a:t>
                </a:r>
                <a:r>
                  <a:rPr lang="th-TH" sz="24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บ.</a:t>
                </a:r>
              </a:p>
              <a:p>
                <a:pPr algn="ctr" eaLnBrk="1" hangingPunct="1">
                  <a:lnSpc>
                    <a:spcPct val="80000"/>
                  </a:lnSpc>
                  <a:defRPr/>
                </a:pPr>
                <a:r>
                  <a:rPr lang="th-TH" sz="2000" b="1" dirty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</a:t>
                </a:r>
              </a:p>
            </p:txBody>
          </p:sp>
        </p:grpSp>
        <p:sp>
          <p:nvSpPr>
            <p:cNvPr id="122" name="Rounded Rectangle 121"/>
            <p:cNvSpPr/>
            <p:nvPr/>
          </p:nvSpPr>
          <p:spPr>
            <a:xfrm>
              <a:off x="10068815" y="794228"/>
              <a:ext cx="1939598" cy="24986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altLang="th-TH" sz="2400" b="1" dirty="0" smtClean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 </a:t>
              </a:r>
              <a:r>
                <a:rPr lang="en-US" altLang="th-TH" sz="24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641,722,400</a:t>
              </a:r>
              <a:r>
                <a:rPr lang="th-TH" altLang="th-TH" sz="24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บ.</a:t>
              </a:r>
              <a:endPara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3" name="Striped Right Arrow 4101"/>
            <p:cNvSpPr/>
            <p:nvPr/>
          </p:nvSpPr>
          <p:spPr>
            <a:xfrm>
              <a:off x="8696610" y="2374090"/>
              <a:ext cx="612150" cy="433882"/>
            </a:xfrm>
            <a:prstGeom prst="stripedRightArrow">
              <a:avLst/>
            </a:prstGeom>
            <a:solidFill>
              <a:srgbClr val="CC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th-TH"/>
            </a:p>
          </p:txBody>
        </p:sp>
        <p:sp>
          <p:nvSpPr>
            <p:cNvPr id="47" name="สี่เหลี่ยมผืนผ้า 126"/>
            <p:cNvSpPr/>
            <p:nvPr/>
          </p:nvSpPr>
          <p:spPr bwMode="auto">
            <a:xfrm>
              <a:off x="93851" y="2006505"/>
              <a:ext cx="2641539" cy="475947"/>
            </a:xfrm>
            <a:prstGeom prst="rect">
              <a:avLst/>
            </a:prstGeom>
            <a:solidFill>
              <a:srgbClr val="EBF6F9"/>
            </a:solidFill>
            <a:ln w="12700"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dirty="0">
                  <a:ln>
                    <a:solidFill>
                      <a:schemeClr val="tx1"/>
                    </a:solidFill>
                    <a:prstDash val="sysDot"/>
                  </a:ln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บูรณาการแผนชุมชน </a:t>
              </a:r>
              <a:endParaRPr lang="en-US" sz="2400" dirty="0">
                <a:ln>
                  <a:solidFill>
                    <a:schemeClr val="tx1"/>
                  </a:solidFill>
                  <a:prstDash val="sysDot"/>
                </a:ln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 eaLnBrk="1" hangingPunct="1">
                <a:defRPr/>
              </a:pPr>
              <a:r>
                <a:rPr lang="th-TH" sz="2000" dirty="0">
                  <a:ln>
                    <a:solidFill>
                      <a:schemeClr val="tx1"/>
                    </a:solidFill>
                    <a:prstDash val="sysDot"/>
                  </a:ln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5,540 ตำบล</a:t>
              </a:r>
              <a:r>
                <a:rPr lang="en-US" sz="2000" dirty="0">
                  <a:ln>
                    <a:solidFill>
                      <a:schemeClr val="tx1"/>
                    </a:solidFill>
                    <a:prstDash val="sysDot"/>
                  </a:ln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000" dirty="0">
                  <a:ln>
                    <a:solidFill>
                      <a:schemeClr val="tx1"/>
                    </a:solidFill>
                    <a:prstDash val="sysDot"/>
                  </a:ln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ง</a:t>
              </a:r>
              <a:r>
                <a:rPr lang="th-TH" sz="2000" b="1" dirty="0">
                  <a:ln>
                    <a:solidFill>
                      <a:schemeClr val="tx1"/>
                    </a:solidFill>
                    <a:prstDash val="sysDot"/>
                  </a:ln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 22,580,000 บาท</a:t>
              </a:r>
            </a:p>
          </p:txBody>
        </p:sp>
      </p:grpSp>
      <p:grpSp>
        <p:nvGrpSpPr>
          <p:cNvPr id="6156" name="Group 58"/>
          <p:cNvGrpSpPr>
            <a:grpSpLocks/>
          </p:cNvGrpSpPr>
          <p:nvPr/>
        </p:nvGrpSpPr>
        <p:grpSpPr bwMode="auto">
          <a:xfrm>
            <a:off x="9311311" y="3404307"/>
            <a:ext cx="2118657" cy="2038868"/>
            <a:chOff x="9994311" y="5720794"/>
            <a:chExt cx="1231467" cy="838391"/>
          </a:xfrm>
        </p:grpSpPr>
        <p:sp>
          <p:nvSpPr>
            <p:cNvPr id="61" name="Oval 60"/>
            <p:cNvSpPr/>
            <p:nvPr/>
          </p:nvSpPr>
          <p:spPr>
            <a:xfrm>
              <a:off x="9994311" y="5720794"/>
              <a:ext cx="1231467" cy="838391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7499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dirty="0"/>
                <a:t>       </a:t>
              </a:r>
            </a:p>
          </p:txBody>
        </p:sp>
        <p:sp>
          <p:nvSpPr>
            <p:cNvPr id="62" name="Oval 61"/>
            <p:cNvSpPr/>
            <p:nvPr/>
          </p:nvSpPr>
          <p:spPr>
            <a:xfrm>
              <a:off x="10004321" y="5866601"/>
              <a:ext cx="928606" cy="59537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th-TH" sz="24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เพื่อบริโภค</a:t>
              </a:r>
            </a:p>
          </p:txBody>
        </p:sp>
      </p:grpSp>
      <p:sp>
        <p:nvSpPr>
          <p:cNvPr id="6157" name="TextBox 8"/>
          <p:cNvSpPr txBox="1">
            <a:spLocks noChangeArrowheads="1"/>
          </p:cNvSpPr>
          <p:nvPr/>
        </p:nvSpPr>
        <p:spPr bwMode="auto">
          <a:xfrm>
            <a:off x="10047745" y="5075824"/>
            <a:ext cx="195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altLang="th-TH" sz="2400" b="1" dirty="0">
                <a:solidFill>
                  <a:schemeClr val="accent5">
                    <a:lumMod val="75000"/>
                  </a:schemeClr>
                </a:solidFill>
              </a:rPr>
              <a:t>ตลาดชุมชน/ท้องถิ่น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84705" y="1408640"/>
            <a:ext cx="2886295" cy="1631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จำนวนประชาชนที่ได้รับการส่งเสริม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 521,360 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คน/</a:t>
            </a:r>
            <a:r>
              <a:rPr lang="th-TH" sz="2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คร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  <a:p>
            <a:pPr eaLnBrk="1" hangingPunct="1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ร้อย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ละ 85 ของประชาชน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</a:t>
            </a:r>
          </a:p>
          <a:p>
            <a:pPr eaLnBrk="1" hangingPunct="1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ส่งเสริมอาชีพ ประกอบ</a:t>
            </a: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</a:t>
            </a:r>
          </a:p>
          <a:p>
            <a:pPr eaLnBrk="1" hangingPunct="1">
              <a:defRPr/>
            </a:pPr>
            <a:r>
              <a:rPr lang="th-TH" sz="2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แนวทางสัมมาชีพ</a:t>
            </a:r>
          </a:p>
        </p:txBody>
      </p:sp>
      <p:sp>
        <p:nvSpPr>
          <p:cNvPr id="58" name="สี่เหลี่ยมผืนผ้า 104"/>
          <p:cNvSpPr/>
          <p:nvPr/>
        </p:nvSpPr>
        <p:spPr bwMode="auto">
          <a:xfrm>
            <a:off x="6072981" y="4052606"/>
            <a:ext cx="2533536" cy="9837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กลุ่มอาชีพ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สู่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ผู้ประกอบการ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12 กลุ่ม งบ </a:t>
            </a:r>
            <a:r>
              <a: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1,921,300 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บ.</a:t>
            </a:r>
          </a:p>
          <a:p>
            <a:pPr algn="ctr" eaLnBrk="1" hangingPunct="1">
              <a:lnSpc>
                <a:spcPct val="80000"/>
              </a:lnSpc>
              <a:defRPr/>
            </a:pP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โครงการสร้างสัมมาชีพชุมชน</a:t>
            </a:r>
            <a:r>
              <a:rPr lang="en-US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ตามหลักปรัชญาของเศรษฐกิจพอเพียง</a:t>
            </a: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5-Point Star 1"/>
          <p:cNvSpPr/>
          <p:nvPr/>
        </p:nvSpPr>
        <p:spPr>
          <a:xfrm rot="1445699">
            <a:off x="5891861" y="3897609"/>
            <a:ext cx="515352" cy="413378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9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18506" y="3266438"/>
            <a:ext cx="1318371" cy="5757097"/>
          </a:xfrm>
        </p:spPr>
      </p:pic>
    </p:spTree>
    <p:extLst>
      <p:ext uri="{BB962C8B-B14F-4D97-AF65-F5344CB8AC3E}">
        <p14:creationId xmlns:p14="http://schemas.microsoft.com/office/powerpoint/2010/main" val="29518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0" y="1333158"/>
            <a:ext cx="12191927" cy="45863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0" y="751"/>
            <a:ext cx="12192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alt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alt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51486" y="-252199"/>
            <a:ext cx="10739981" cy="966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โครงการสร้างสัมมาชีพชุมชน</a:t>
            </a:r>
            <a:r>
              <a:rPr kumimoji="0" lang="en-US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โดยยึดหลัก</a:t>
            </a:r>
            <a:r>
              <a:rPr kumimoji="0" lang="th-TH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ปรัชญาของเศรษฐกิจ</a:t>
            </a:r>
            <a:r>
              <a:rPr kumimoji="0" lang="th-TH" alt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พอเพียง </a:t>
            </a:r>
            <a:r>
              <a:rPr lang="th-TH" altLang="th-TH" sz="32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 2562</a:t>
            </a:r>
            <a:endParaRPr kumimoji="0" lang="th-TH" altLang="th-T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533668"/>
            <a:ext cx="12192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5713" algn="l"/>
              </a:tabLst>
              <a:defRPr/>
            </a:pP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แนวคิด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ยึดพื้นที่ครัวเรือนรายได้ต่ำกว่าเกณฑ์ </a:t>
            </a:r>
            <a:r>
              <a:rPr kumimoji="0" lang="th-TH" altLang="th-TH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จปฐ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โดยให้ชาวบ้านสอนชาวบ้าน</a:t>
            </a:r>
            <a:r>
              <a:rPr kumimoji="0" lang="en-US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ตามหลักปรัชญาของเศรษฐกิจพอเพียง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ประชาชนได้รับการพัฒนาอาชีพและมี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748712" y="95823"/>
            <a:ext cx="2378402" cy="40076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870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,784,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00 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บ.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126"/>
          <p:cNvSpPr/>
          <p:nvPr/>
        </p:nvSpPr>
        <p:spPr bwMode="auto">
          <a:xfrm>
            <a:off x="715183" y="2789656"/>
            <a:ext cx="2057401" cy="7245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แผนพัฒนาหมู่บ้าน/ชุมชน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" name="สี่เหลี่ยมผืนผ้า 104"/>
          <p:cNvSpPr/>
          <p:nvPr/>
        </p:nvSpPr>
        <p:spPr bwMode="auto">
          <a:xfrm>
            <a:off x="3801694" y="2756703"/>
            <a:ext cx="3063059" cy="807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4" name="สี่เหลี่ยมผืนผ้า 118"/>
          <p:cNvSpPr/>
          <p:nvPr/>
        </p:nvSpPr>
        <p:spPr bwMode="auto">
          <a:xfrm>
            <a:off x="8209646" y="4563786"/>
            <a:ext cx="2028530" cy="12204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จัดตั้งและ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พัฒนา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กลุ่มอาชีพ</a:t>
            </a:r>
            <a:r>
              <a:rPr lang="en-US" sz="24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1,400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กลุ่ม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18,480,000 บ.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79073" y="2833155"/>
            <a:ext cx="2829789" cy="681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noProof="0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อบรม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ผู้นำสัมมาชีพ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สี่เหลี่ยมผืนผ้า 104"/>
          <p:cNvSpPr/>
          <p:nvPr/>
        </p:nvSpPr>
        <p:spPr bwMode="auto">
          <a:xfrm>
            <a:off x="3785494" y="3852480"/>
            <a:ext cx="3079259" cy="6992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เตรียมความพร้อมทีมวิทยากร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70,000,000 บ.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9" name="สี่เหลี่ยมผืนผ้า 104"/>
          <p:cNvSpPr/>
          <p:nvPr/>
        </p:nvSpPr>
        <p:spPr bwMode="auto">
          <a:xfrm>
            <a:off x="3801694" y="4839698"/>
            <a:ext cx="3079259" cy="699201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92215" y="4730488"/>
            <a:ext cx="3250773" cy="1042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สร้าง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สัมมาชีพชุมชนในระดับ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หมู่บ้าน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697,687,500 บ.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4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39482" y="1416106"/>
            <a:ext cx="3203506" cy="11482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สร้างสัมมาชีพ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14,000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หมู่บ้าน 2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0,000 คน/</a:t>
            </a:r>
            <a:r>
              <a:rPr kumimoji="0" lang="th-TH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803,124,800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บ.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57198" y="1416106"/>
            <a:ext cx="2658981" cy="11482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บูรณาการแผนชุมชน 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6,766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ตำบล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67,660,000 บ.</a:t>
            </a:r>
          </a:p>
        </p:txBody>
      </p:sp>
      <p:sp>
        <p:nvSpPr>
          <p:cNvPr id="22" name="สี่เหลี่ยมผืนผ้า 126"/>
          <p:cNvSpPr/>
          <p:nvPr/>
        </p:nvSpPr>
        <p:spPr bwMode="auto">
          <a:xfrm>
            <a:off x="305060" y="3746251"/>
            <a:ext cx="3007428" cy="7245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บูรณาการแผน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ชุมชนระดับตำบล 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6,766 ตำบล </a:t>
            </a:r>
          </a:p>
        </p:txBody>
      </p:sp>
      <p:sp>
        <p:nvSpPr>
          <p:cNvPr id="23" name="สี่เหลี่ยมผืนผ้า 118"/>
          <p:cNvSpPr/>
          <p:nvPr/>
        </p:nvSpPr>
        <p:spPr bwMode="auto">
          <a:xfrm>
            <a:off x="7556514" y="2926466"/>
            <a:ext cx="1840831" cy="13036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OTOP/SE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สี่เหลี่ยมผืนผ้า 118"/>
          <p:cNvSpPr/>
          <p:nvPr/>
        </p:nvSpPr>
        <p:spPr bwMode="auto">
          <a:xfrm>
            <a:off x="9646454" y="2929047"/>
            <a:ext cx="2479589" cy="12547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หน่วยงานบูรณาการสนับสนุนพื้นที่ตามภารกิจและความชำนาญเฉพาะ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807462" y="1341444"/>
            <a:ext cx="3598225" cy="149171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ประชาชนได้รับการพัฒนาอาชีพและมีรายได้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280,000 คน/ครัวเรือน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6" name="Round Diagonal Corner Rectangle 25"/>
          <p:cNvSpPr/>
          <p:nvPr/>
        </p:nvSpPr>
        <p:spPr>
          <a:xfrm>
            <a:off x="348911" y="4790288"/>
            <a:ext cx="2875547" cy="98956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ได้แผนตำบลนำ</a:t>
            </a:r>
            <a:r>
              <a:rPr kumimoji="0" lang="th-TH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งอปท. 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อำเภอและแผนจังหวัด</a:t>
            </a:r>
          </a:p>
        </p:txBody>
      </p:sp>
      <p:sp>
        <p:nvSpPr>
          <p:cNvPr id="27" name="Down Arrow 26"/>
          <p:cNvSpPr/>
          <p:nvPr/>
        </p:nvSpPr>
        <p:spPr>
          <a:xfrm>
            <a:off x="1684421" y="2564348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28" name="Down Arrow 27"/>
          <p:cNvSpPr/>
          <p:nvPr/>
        </p:nvSpPr>
        <p:spPr>
          <a:xfrm>
            <a:off x="1666369" y="3529249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1684421" y="4521481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2986512" y="2582267"/>
            <a:ext cx="601254" cy="48463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5173651" y="2557870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5173651" y="3591477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5173651" y="4555818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6990255" y="5259222"/>
            <a:ext cx="1285275" cy="309135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40" name="Up Arrow 39"/>
          <p:cNvSpPr/>
          <p:nvPr/>
        </p:nvSpPr>
        <p:spPr>
          <a:xfrm>
            <a:off x="9289795" y="4233094"/>
            <a:ext cx="498172" cy="296432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37196"/>
              </p:ext>
            </p:extLst>
          </p:nvPr>
        </p:nvGraphicFramePr>
        <p:xfrm>
          <a:off x="-2" y="5976524"/>
          <a:ext cx="1219192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3976">
                  <a:extLst>
                    <a:ext uri="{9D8B030D-6E8A-4147-A177-3AD203B41FA5}">
                      <a16:colId xmlns:a16="http://schemas.microsoft.com/office/drawing/2014/main" xmlns="" val="2229865049"/>
                    </a:ext>
                  </a:extLst>
                </a:gridCol>
                <a:gridCol w="4063976">
                  <a:extLst>
                    <a:ext uri="{9D8B030D-6E8A-4147-A177-3AD203B41FA5}">
                      <a16:colId xmlns:a16="http://schemas.microsoft.com/office/drawing/2014/main" xmlns="" val="1586038410"/>
                    </a:ext>
                  </a:extLst>
                </a:gridCol>
                <a:gridCol w="4063976">
                  <a:extLst>
                    <a:ext uri="{9D8B030D-6E8A-4147-A177-3AD203B41FA5}">
                      <a16:colId xmlns:a16="http://schemas.microsoft.com/office/drawing/2014/main" xmlns="" val="878660401"/>
                    </a:ext>
                  </a:extLst>
                </a:gridCol>
              </a:tblGrid>
              <a:tr h="556372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สร้างสัมมาชีพตามแนวประชารัฐ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 จังหวัด</a:t>
                      </a:r>
                      <a:r>
                        <a:rPr lang="th-TH" sz="20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(ประชุม </a:t>
                      </a:r>
                      <a:r>
                        <a:rPr lang="th-TH" sz="2000" baseline="0" dirty="0" err="1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คส</a:t>
                      </a:r>
                      <a:r>
                        <a:rPr lang="th-TH" sz="20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ป. , ติดตาม) 12 ล้านบาท</a:t>
                      </a:r>
                      <a:endParaRPr lang="th-TH" sz="20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ส่งเสริมครัวเรือนสัมมาชีพชุมชน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โดย</a:t>
                      </a:r>
                      <a:r>
                        <a:rPr lang="th-TH" sz="18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คณะกรรมการพัฒนาสตรี</a:t>
                      </a:r>
                    </a:p>
                    <a:p>
                      <a:pPr algn="ctr"/>
                      <a:r>
                        <a:rPr lang="th-TH" sz="18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ประชุม/สนับสนุนอาชีพครัวเรือนตัวอย่าง</a:t>
                      </a:r>
                      <a:endParaRPr lang="th-TH" sz="1800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ส่งเสริมการเข้าถึงแหล่งทุน/สนับสนุนการตลาด</a:t>
                      </a:r>
                      <a:endParaRPr lang="th-TH" sz="20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2481822"/>
                  </a:ext>
                </a:extLst>
              </a:tr>
            </a:tbl>
          </a:graphicData>
        </a:graphic>
      </p:graphicFrame>
      <p:sp>
        <p:nvSpPr>
          <p:cNvPr id="42" name="Pentagon 41"/>
          <p:cNvSpPr/>
          <p:nvPr/>
        </p:nvSpPr>
        <p:spPr>
          <a:xfrm>
            <a:off x="7026300" y="4729931"/>
            <a:ext cx="1285276" cy="536307"/>
          </a:xfrm>
          <a:prstGeom prst="homePlat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เชื่อมโยงสินค้าและตลาด</a:t>
            </a:r>
            <a:endParaRPr kumimoji="0" lang="th-TH" sz="1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6" name="Up Arrow 45"/>
          <p:cNvSpPr/>
          <p:nvPr/>
        </p:nvSpPr>
        <p:spPr>
          <a:xfrm>
            <a:off x="5799576" y="5578811"/>
            <a:ext cx="762275" cy="449936"/>
          </a:xfrm>
          <a:prstGeom prst="up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EDE006B2-5559-4BA7-A349-FC7DA2CD7D8F}"/>
              </a:ext>
            </a:extLst>
          </p:cNvPr>
          <p:cNvSpPr/>
          <p:nvPr/>
        </p:nvSpPr>
        <p:spPr>
          <a:xfrm>
            <a:off x="394386" y="1376351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EDE006B2-5559-4BA7-A349-FC7DA2CD7D8F}"/>
              </a:ext>
            </a:extLst>
          </p:cNvPr>
          <p:cNvSpPr/>
          <p:nvPr/>
        </p:nvSpPr>
        <p:spPr>
          <a:xfrm>
            <a:off x="3684317" y="1401741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</a:p>
        </p:txBody>
      </p:sp>
      <p:sp>
        <p:nvSpPr>
          <p:cNvPr id="38" name="สี่เหลี่ยมผืนผ้า 118"/>
          <p:cNvSpPr/>
          <p:nvPr/>
        </p:nvSpPr>
        <p:spPr bwMode="auto">
          <a:xfrm>
            <a:off x="10304060" y="4563786"/>
            <a:ext cx="1821983" cy="120958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พัฒนากลุ่มสู่ผู้ประกอบการชุมชน (</a:t>
            </a:r>
            <a:r>
              <a:rPr lang="en-US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CE</a:t>
            </a: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100 กลุ่ม </a:t>
            </a: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ไตรมาส 1- </a:t>
            </a: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4,957,300 บ.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2000" b="1" dirty="0">
              <a:solidFill>
                <a:prstClr val="black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3" name="5-Point Star 42"/>
          <p:cNvSpPr/>
          <p:nvPr/>
        </p:nvSpPr>
        <p:spPr>
          <a:xfrm rot="1043222">
            <a:off x="10295650" y="4395865"/>
            <a:ext cx="496846" cy="46063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41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528436" y="991593"/>
            <a:ext cx="3475713" cy="4036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188913">
              <a:buFont typeface="Courier New" panose="02070309020205020404" pitchFamily="49" charset="0"/>
              <a:buChar char="o"/>
            </a:pP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วิสาหกิจเพื่อสังคม </a:t>
            </a:r>
          </a:p>
          <a:p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(</a:t>
            </a:r>
            <a:r>
              <a:rPr lang="en-US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Enterprise : CE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</a:t>
            </a:r>
          </a:p>
          <a:p>
            <a:pPr marL="342900" indent="12700">
              <a:buFont typeface="Courier New" panose="02070309020205020404" pitchFamily="49" charset="0"/>
              <a:buChar char="o"/>
            </a:pP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กิจการแบบธุรกิจเพื่อสังคม </a:t>
            </a:r>
          </a:p>
          <a:p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(</a:t>
            </a:r>
            <a:r>
              <a:rPr lang="en-US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Business : SB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algn="ctr"/>
            <a:endPara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36652" y="4399573"/>
            <a:ext cx="2006221" cy="136477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กลุ่มอาชีพ</a:t>
            </a:r>
            <a:endParaRPr lang="th-TH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" y="-39303"/>
            <a:ext cx="12192000" cy="6587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พัฒนาการกลุ่มอาชีพสู่ผู้ประกอบการชุมชน (</a:t>
            </a:r>
            <a:r>
              <a:rPr lang="en-US" sz="4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r>
              <a:rPr lang="th-TH" sz="4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4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130" b="83464" l="35286" r="73499"/>
                    </a14:imgEffect>
                  </a14:imgLayer>
                </a14:imgProps>
              </a:ext>
            </a:extLst>
          </a:blip>
          <a:srcRect l="30001" t="38159" r="17133" b="10122"/>
          <a:stretch/>
        </p:blipFill>
        <p:spPr>
          <a:xfrm>
            <a:off x="-941695" y="1417728"/>
            <a:ext cx="12637687" cy="61499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21" y="2058900"/>
            <a:ext cx="778468" cy="8296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576" y="1189368"/>
            <a:ext cx="559788" cy="55978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255" y="619492"/>
            <a:ext cx="559788" cy="5597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402" y="1189368"/>
            <a:ext cx="559788" cy="5597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42873" y="2855680"/>
            <a:ext cx="2639286" cy="124160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ผู้ประกอบการชุมชน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</a:t>
            </a:r>
            <a:r>
              <a:rPr lang="th-TH" sz="2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289040" y="839553"/>
            <a:ext cx="1327150" cy="629709"/>
          </a:xfrm>
          <a:prstGeom prst="ellipse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0" name="그룹 11"/>
          <p:cNvGrpSpPr/>
          <p:nvPr/>
        </p:nvGrpSpPr>
        <p:grpSpPr>
          <a:xfrm>
            <a:off x="2248438" y="3318180"/>
            <a:ext cx="562129" cy="834062"/>
            <a:chOff x="2411760" y="2483895"/>
            <a:chExt cx="960967" cy="1778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타원 12"/>
            <p:cNvSpPr/>
            <p:nvPr/>
          </p:nvSpPr>
          <p:spPr>
            <a:xfrm>
              <a:off x="2689721" y="2483895"/>
              <a:ext cx="405045" cy="405045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자유형 13"/>
            <p:cNvSpPr/>
            <p:nvPr/>
          </p:nvSpPr>
          <p:spPr>
            <a:xfrm>
              <a:off x="2411760" y="2888939"/>
              <a:ext cx="960967" cy="1373032"/>
            </a:xfrm>
            <a:custGeom>
              <a:avLst/>
              <a:gdLst>
                <a:gd name="connsiteX0" fmla="*/ 393107 w 700755"/>
                <a:gd name="connsiteY0" fmla="*/ 1524000 h 1532546"/>
                <a:gd name="connsiteX1" fmla="*/ 509899 w 700755"/>
                <a:gd name="connsiteY1" fmla="*/ 1532546 h 1532546"/>
                <a:gd name="connsiteX2" fmla="*/ 515596 w 700755"/>
                <a:gd name="connsiteY2" fmla="*/ 162370 h 1532546"/>
                <a:gd name="connsiteX3" fmla="*/ 578265 w 700755"/>
                <a:gd name="connsiteY3" fmla="*/ 176613 h 1532546"/>
                <a:gd name="connsiteX4" fmla="*/ 615297 w 700755"/>
                <a:gd name="connsiteY4" fmla="*/ 652329 h 1532546"/>
                <a:gd name="connsiteX5" fmla="*/ 700755 w 700755"/>
                <a:gd name="connsiteY5" fmla="*/ 658026 h 1532546"/>
                <a:gd name="connsiteX6" fmla="*/ 683664 w 700755"/>
                <a:gd name="connsiteY6" fmla="*/ 0 h 1532546"/>
                <a:gd name="connsiteX7" fmla="*/ 0 w 700755"/>
                <a:gd name="connsiteY7" fmla="*/ 11395 h 1532546"/>
                <a:gd name="connsiteX8" fmla="*/ 8546 w 700755"/>
                <a:gd name="connsiteY8" fmla="*/ 612449 h 1532546"/>
                <a:gd name="connsiteX9" fmla="*/ 88307 w 700755"/>
                <a:gd name="connsiteY9" fmla="*/ 615298 h 1532546"/>
                <a:gd name="connsiteX10" fmla="*/ 108247 w 700755"/>
                <a:gd name="connsiteY10" fmla="*/ 131036 h 1532546"/>
                <a:gd name="connsiteX11" fmla="*/ 196553 w 700755"/>
                <a:gd name="connsiteY11" fmla="*/ 156673 h 1532546"/>
                <a:gd name="connsiteX12" fmla="*/ 185159 w 700755"/>
                <a:gd name="connsiteY12" fmla="*/ 1501212 h 1532546"/>
                <a:gd name="connsiteX13" fmla="*/ 264920 w 700755"/>
                <a:gd name="connsiteY13" fmla="*/ 1509757 h 1532546"/>
                <a:gd name="connsiteX14" fmla="*/ 279163 w 700755"/>
                <a:gd name="connsiteY14" fmla="*/ 620995 h 1532546"/>
                <a:gd name="connsiteX15" fmla="*/ 395955 w 700755"/>
                <a:gd name="connsiteY15" fmla="*/ 638086 h 1532546"/>
                <a:gd name="connsiteX16" fmla="*/ 393107 w 700755"/>
                <a:gd name="connsiteY16" fmla="*/ 1524000 h 1532546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21080 w 713588"/>
                <a:gd name="connsiteY10" fmla="*/ 135724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36036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481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5940 w 713588"/>
                <a:gd name="connsiteY16" fmla="*/ 1528688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585787 w 713588"/>
                <a:gd name="connsiteY4" fmla="*/ 676275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696497 w 720725"/>
                <a:gd name="connsiteY6" fmla="*/ 4688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720725 w 720725"/>
                <a:gd name="connsiteY6" fmla="*/ 0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840846"/>
                <a:gd name="connsiteY0" fmla="*/ 1643062 h 1643062"/>
                <a:gd name="connsiteX1" fmla="*/ 539750 w 840846"/>
                <a:gd name="connsiteY1" fmla="*/ 1643062 h 1643062"/>
                <a:gd name="connsiteX2" fmla="*/ 539750 w 840846"/>
                <a:gd name="connsiteY2" fmla="*/ 293687 h 1643062"/>
                <a:gd name="connsiteX3" fmla="*/ 585787 w 840846"/>
                <a:gd name="connsiteY3" fmla="*/ 293687 h 1643062"/>
                <a:gd name="connsiteX4" fmla="*/ 585787 w 840846"/>
                <a:gd name="connsiteY4" fmla="*/ 788987 h 1643062"/>
                <a:gd name="connsiteX5" fmla="*/ 720725 w 840846"/>
                <a:gd name="connsiteY5" fmla="*/ 788987 h 1643062"/>
                <a:gd name="connsiteX6" fmla="*/ 720725 w 840846"/>
                <a:gd name="connsiteY6" fmla="*/ 112712 h 1643062"/>
                <a:gd name="connsiteX7" fmla="*/ 0 w 840846"/>
                <a:gd name="connsiteY7" fmla="*/ 112712 h 1643062"/>
                <a:gd name="connsiteX8" fmla="*/ 0 w 840846"/>
                <a:gd name="connsiteY8" fmla="*/ 788987 h 1643062"/>
                <a:gd name="connsiteX9" fmla="*/ 134937 w 840846"/>
                <a:gd name="connsiteY9" fmla="*/ 788987 h 1643062"/>
                <a:gd name="connsiteX10" fmla="*/ 134937 w 840846"/>
                <a:gd name="connsiteY10" fmla="*/ 293687 h 1643062"/>
                <a:gd name="connsiteX11" fmla="*/ 180975 w 840846"/>
                <a:gd name="connsiteY11" fmla="*/ 293687 h 1643062"/>
                <a:gd name="connsiteX12" fmla="*/ 180975 w 840846"/>
                <a:gd name="connsiteY12" fmla="*/ 1643062 h 1643062"/>
                <a:gd name="connsiteX13" fmla="*/ 315912 w 840846"/>
                <a:gd name="connsiteY13" fmla="*/ 1643062 h 1643062"/>
                <a:gd name="connsiteX14" fmla="*/ 315912 w 840846"/>
                <a:gd name="connsiteY14" fmla="*/ 788987 h 1643062"/>
                <a:gd name="connsiteX15" fmla="*/ 404812 w 840846"/>
                <a:gd name="connsiteY15" fmla="*/ 788987 h 1643062"/>
                <a:gd name="connsiteX16" fmla="*/ 404812 w 840846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0967" h="1643062">
                  <a:moveTo>
                    <a:pt x="524933" y="1643062"/>
                  </a:moveTo>
                  <a:lnTo>
                    <a:pt x="659871" y="1643062"/>
                  </a:lnTo>
                  <a:cubicBezTo>
                    <a:pt x="656097" y="1188631"/>
                    <a:pt x="663645" y="748118"/>
                    <a:pt x="659871" y="293687"/>
                  </a:cubicBezTo>
                  <a:lnTo>
                    <a:pt x="705908" y="293687"/>
                  </a:lnTo>
                  <a:lnTo>
                    <a:pt x="705908" y="788987"/>
                  </a:lnTo>
                  <a:cubicBezTo>
                    <a:pt x="728398" y="871537"/>
                    <a:pt x="818356" y="901699"/>
                    <a:pt x="840846" y="788987"/>
                  </a:cubicBezTo>
                  <a:cubicBezTo>
                    <a:pt x="863336" y="676275"/>
                    <a:pt x="960967" y="225424"/>
                    <a:pt x="840846" y="112712"/>
                  </a:cubicBezTo>
                  <a:cubicBezTo>
                    <a:pt x="720725" y="0"/>
                    <a:pt x="240242" y="0"/>
                    <a:pt x="120121" y="112712"/>
                  </a:cubicBezTo>
                  <a:cubicBezTo>
                    <a:pt x="0" y="225424"/>
                    <a:pt x="97631" y="676275"/>
                    <a:pt x="120121" y="788987"/>
                  </a:cubicBezTo>
                  <a:cubicBezTo>
                    <a:pt x="142611" y="901699"/>
                    <a:pt x="232569" y="871537"/>
                    <a:pt x="255058" y="788987"/>
                  </a:cubicBezTo>
                  <a:lnTo>
                    <a:pt x="255058" y="293687"/>
                  </a:lnTo>
                  <a:lnTo>
                    <a:pt x="301096" y="293687"/>
                  </a:lnTo>
                  <a:lnTo>
                    <a:pt x="301096" y="1643062"/>
                  </a:lnTo>
                  <a:lnTo>
                    <a:pt x="436033" y="1643062"/>
                  </a:lnTo>
                  <a:lnTo>
                    <a:pt x="436033" y="788987"/>
                  </a:lnTo>
                  <a:lnTo>
                    <a:pt x="524933" y="788987"/>
                  </a:lnTo>
                  <a:cubicBezTo>
                    <a:pt x="523984" y="1085241"/>
                    <a:pt x="525882" y="1349657"/>
                    <a:pt x="524933" y="164306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그룹 11"/>
          <p:cNvGrpSpPr/>
          <p:nvPr/>
        </p:nvGrpSpPr>
        <p:grpSpPr>
          <a:xfrm>
            <a:off x="2934981" y="3318180"/>
            <a:ext cx="581920" cy="834062"/>
            <a:chOff x="2411760" y="2483895"/>
            <a:chExt cx="960967" cy="1778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타원 12"/>
            <p:cNvSpPr/>
            <p:nvPr/>
          </p:nvSpPr>
          <p:spPr>
            <a:xfrm>
              <a:off x="2689721" y="2483895"/>
              <a:ext cx="405045" cy="405045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자유형 13"/>
            <p:cNvSpPr/>
            <p:nvPr/>
          </p:nvSpPr>
          <p:spPr>
            <a:xfrm>
              <a:off x="2411760" y="2888939"/>
              <a:ext cx="960967" cy="1373032"/>
            </a:xfrm>
            <a:custGeom>
              <a:avLst/>
              <a:gdLst>
                <a:gd name="connsiteX0" fmla="*/ 393107 w 700755"/>
                <a:gd name="connsiteY0" fmla="*/ 1524000 h 1532546"/>
                <a:gd name="connsiteX1" fmla="*/ 509899 w 700755"/>
                <a:gd name="connsiteY1" fmla="*/ 1532546 h 1532546"/>
                <a:gd name="connsiteX2" fmla="*/ 515596 w 700755"/>
                <a:gd name="connsiteY2" fmla="*/ 162370 h 1532546"/>
                <a:gd name="connsiteX3" fmla="*/ 578265 w 700755"/>
                <a:gd name="connsiteY3" fmla="*/ 176613 h 1532546"/>
                <a:gd name="connsiteX4" fmla="*/ 615297 w 700755"/>
                <a:gd name="connsiteY4" fmla="*/ 652329 h 1532546"/>
                <a:gd name="connsiteX5" fmla="*/ 700755 w 700755"/>
                <a:gd name="connsiteY5" fmla="*/ 658026 h 1532546"/>
                <a:gd name="connsiteX6" fmla="*/ 683664 w 700755"/>
                <a:gd name="connsiteY6" fmla="*/ 0 h 1532546"/>
                <a:gd name="connsiteX7" fmla="*/ 0 w 700755"/>
                <a:gd name="connsiteY7" fmla="*/ 11395 h 1532546"/>
                <a:gd name="connsiteX8" fmla="*/ 8546 w 700755"/>
                <a:gd name="connsiteY8" fmla="*/ 612449 h 1532546"/>
                <a:gd name="connsiteX9" fmla="*/ 88307 w 700755"/>
                <a:gd name="connsiteY9" fmla="*/ 615298 h 1532546"/>
                <a:gd name="connsiteX10" fmla="*/ 108247 w 700755"/>
                <a:gd name="connsiteY10" fmla="*/ 131036 h 1532546"/>
                <a:gd name="connsiteX11" fmla="*/ 196553 w 700755"/>
                <a:gd name="connsiteY11" fmla="*/ 156673 h 1532546"/>
                <a:gd name="connsiteX12" fmla="*/ 185159 w 700755"/>
                <a:gd name="connsiteY12" fmla="*/ 1501212 h 1532546"/>
                <a:gd name="connsiteX13" fmla="*/ 264920 w 700755"/>
                <a:gd name="connsiteY13" fmla="*/ 1509757 h 1532546"/>
                <a:gd name="connsiteX14" fmla="*/ 279163 w 700755"/>
                <a:gd name="connsiteY14" fmla="*/ 620995 h 1532546"/>
                <a:gd name="connsiteX15" fmla="*/ 395955 w 700755"/>
                <a:gd name="connsiteY15" fmla="*/ 638086 h 1532546"/>
                <a:gd name="connsiteX16" fmla="*/ 393107 w 700755"/>
                <a:gd name="connsiteY16" fmla="*/ 1524000 h 1532546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21080 w 713588"/>
                <a:gd name="connsiteY10" fmla="*/ 135724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36036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481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5940 w 713588"/>
                <a:gd name="connsiteY16" fmla="*/ 1528688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585787 w 713588"/>
                <a:gd name="connsiteY4" fmla="*/ 676275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696497 w 720725"/>
                <a:gd name="connsiteY6" fmla="*/ 4688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720725 w 720725"/>
                <a:gd name="connsiteY6" fmla="*/ 0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840846"/>
                <a:gd name="connsiteY0" fmla="*/ 1643062 h 1643062"/>
                <a:gd name="connsiteX1" fmla="*/ 539750 w 840846"/>
                <a:gd name="connsiteY1" fmla="*/ 1643062 h 1643062"/>
                <a:gd name="connsiteX2" fmla="*/ 539750 w 840846"/>
                <a:gd name="connsiteY2" fmla="*/ 293687 h 1643062"/>
                <a:gd name="connsiteX3" fmla="*/ 585787 w 840846"/>
                <a:gd name="connsiteY3" fmla="*/ 293687 h 1643062"/>
                <a:gd name="connsiteX4" fmla="*/ 585787 w 840846"/>
                <a:gd name="connsiteY4" fmla="*/ 788987 h 1643062"/>
                <a:gd name="connsiteX5" fmla="*/ 720725 w 840846"/>
                <a:gd name="connsiteY5" fmla="*/ 788987 h 1643062"/>
                <a:gd name="connsiteX6" fmla="*/ 720725 w 840846"/>
                <a:gd name="connsiteY6" fmla="*/ 112712 h 1643062"/>
                <a:gd name="connsiteX7" fmla="*/ 0 w 840846"/>
                <a:gd name="connsiteY7" fmla="*/ 112712 h 1643062"/>
                <a:gd name="connsiteX8" fmla="*/ 0 w 840846"/>
                <a:gd name="connsiteY8" fmla="*/ 788987 h 1643062"/>
                <a:gd name="connsiteX9" fmla="*/ 134937 w 840846"/>
                <a:gd name="connsiteY9" fmla="*/ 788987 h 1643062"/>
                <a:gd name="connsiteX10" fmla="*/ 134937 w 840846"/>
                <a:gd name="connsiteY10" fmla="*/ 293687 h 1643062"/>
                <a:gd name="connsiteX11" fmla="*/ 180975 w 840846"/>
                <a:gd name="connsiteY11" fmla="*/ 293687 h 1643062"/>
                <a:gd name="connsiteX12" fmla="*/ 180975 w 840846"/>
                <a:gd name="connsiteY12" fmla="*/ 1643062 h 1643062"/>
                <a:gd name="connsiteX13" fmla="*/ 315912 w 840846"/>
                <a:gd name="connsiteY13" fmla="*/ 1643062 h 1643062"/>
                <a:gd name="connsiteX14" fmla="*/ 315912 w 840846"/>
                <a:gd name="connsiteY14" fmla="*/ 788987 h 1643062"/>
                <a:gd name="connsiteX15" fmla="*/ 404812 w 840846"/>
                <a:gd name="connsiteY15" fmla="*/ 788987 h 1643062"/>
                <a:gd name="connsiteX16" fmla="*/ 404812 w 840846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0967" h="1643062">
                  <a:moveTo>
                    <a:pt x="524933" y="1643062"/>
                  </a:moveTo>
                  <a:lnTo>
                    <a:pt x="659871" y="1643062"/>
                  </a:lnTo>
                  <a:cubicBezTo>
                    <a:pt x="656097" y="1188631"/>
                    <a:pt x="663645" y="748118"/>
                    <a:pt x="659871" y="293687"/>
                  </a:cubicBezTo>
                  <a:lnTo>
                    <a:pt x="705908" y="293687"/>
                  </a:lnTo>
                  <a:lnTo>
                    <a:pt x="705908" y="788987"/>
                  </a:lnTo>
                  <a:cubicBezTo>
                    <a:pt x="728398" y="871537"/>
                    <a:pt x="818356" y="901699"/>
                    <a:pt x="840846" y="788987"/>
                  </a:cubicBezTo>
                  <a:cubicBezTo>
                    <a:pt x="863336" y="676275"/>
                    <a:pt x="960967" y="225424"/>
                    <a:pt x="840846" y="112712"/>
                  </a:cubicBezTo>
                  <a:cubicBezTo>
                    <a:pt x="720725" y="0"/>
                    <a:pt x="240242" y="0"/>
                    <a:pt x="120121" y="112712"/>
                  </a:cubicBezTo>
                  <a:cubicBezTo>
                    <a:pt x="0" y="225424"/>
                    <a:pt x="97631" y="676275"/>
                    <a:pt x="120121" y="788987"/>
                  </a:cubicBezTo>
                  <a:cubicBezTo>
                    <a:pt x="142611" y="901699"/>
                    <a:pt x="232569" y="871537"/>
                    <a:pt x="255058" y="788987"/>
                  </a:cubicBezTo>
                  <a:lnTo>
                    <a:pt x="255058" y="293687"/>
                  </a:lnTo>
                  <a:lnTo>
                    <a:pt x="301096" y="293687"/>
                  </a:lnTo>
                  <a:lnTo>
                    <a:pt x="301096" y="1643062"/>
                  </a:lnTo>
                  <a:lnTo>
                    <a:pt x="436033" y="1643062"/>
                  </a:lnTo>
                  <a:lnTo>
                    <a:pt x="436033" y="788987"/>
                  </a:lnTo>
                  <a:lnTo>
                    <a:pt x="524933" y="788987"/>
                  </a:lnTo>
                  <a:cubicBezTo>
                    <a:pt x="523984" y="1085241"/>
                    <a:pt x="525882" y="1349657"/>
                    <a:pt x="524933" y="164306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6" name="그룹 11"/>
          <p:cNvGrpSpPr/>
          <p:nvPr/>
        </p:nvGrpSpPr>
        <p:grpSpPr>
          <a:xfrm>
            <a:off x="2540899" y="3218031"/>
            <a:ext cx="672754" cy="967199"/>
            <a:chOff x="2411760" y="2483895"/>
            <a:chExt cx="960967" cy="17780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" name="타원 12"/>
            <p:cNvSpPr/>
            <p:nvPr/>
          </p:nvSpPr>
          <p:spPr>
            <a:xfrm>
              <a:off x="2689721" y="2483895"/>
              <a:ext cx="405045" cy="405045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자유형 13"/>
            <p:cNvSpPr/>
            <p:nvPr/>
          </p:nvSpPr>
          <p:spPr>
            <a:xfrm>
              <a:off x="2411760" y="2888939"/>
              <a:ext cx="960967" cy="1373032"/>
            </a:xfrm>
            <a:custGeom>
              <a:avLst/>
              <a:gdLst>
                <a:gd name="connsiteX0" fmla="*/ 393107 w 700755"/>
                <a:gd name="connsiteY0" fmla="*/ 1524000 h 1532546"/>
                <a:gd name="connsiteX1" fmla="*/ 509899 w 700755"/>
                <a:gd name="connsiteY1" fmla="*/ 1532546 h 1532546"/>
                <a:gd name="connsiteX2" fmla="*/ 515596 w 700755"/>
                <a:gd name="connsiteY2" fmla="*/ 162370 h 1532546"/>
                <a:gd name="connsiteX3" fmla="*/ 578265 w 700755"/>
                <a:gd name="connsiteY3" fmla="*/ 176613 h 1532546"/>
                <a:gd name="connsiteX4" fmla="*/ 615297 w 700755"/>
                <a:gd name="connsiteY4" fmla="*/ 652329 h 1532546"/>
                <a:gd name="connsiteX5" fmla="*/ 700755 w 700755"/>
                <a:gd name="connsiteY5" fmla="*/ 658026 h 1532546"/>
                <a:gd name="connsiteX6" fmla="*/ 683664 w 700755"/>
                <a:gd name="connsiteY6" fmla="*/ 0 h 1532546"/>
                <a:gd name="connsiteX7" fmla="*/ 0 w 700755"/>
                <a:gd name="connsiteY7" fmla="*/ 11395 h 1532546"/>
                <a:gd name="connsiteX8" fmla="*/ 8546 w 700755"/>
                <a:gd name="connsiteY8" fmla="*/ 612449 h 1532546"/>
                <a:gd name="connsiteX9" fmla="*/ 88307 w 700755"/>
                <a:gd name="connsiteY9" fmla="*/ 615298 h 1532546"/>
                <a:gd name="connsiteX10" fmla="*/ 108247 w 700755"/>
                <a:gd name="connsiteY10" fmla="*/ 131036 h 1532546"/>
                <a:gd name="connsiteX11" fmla="*/ 196553 w 700755"/>
                <a:gd name="connsiteY11" fmla="*/ 156673 h 1532546"/>
                <a:gd name="connsiteX12" fmla="*/ 185159 w 700755"/>
                <a:gd name="connsiteY12" fmla="*/ 1501212 h 1532546"/>
                <a:gd name="connsiteX13" fmla="*/ 264920 w 700755"/>
                <a:gd name="connsiteY13" fmla="*/ 1509757 h 1532546"/>
                <a:gd name="connsiteX14" fmla="*/ 279163 w 700755"/>
                <a:gd name="connsiteY14" fmla="*/ 620995 h 1532546"/>
                <a:gd name="connsiteX15" fmla="*/ 395955 w 700755"/>
                <a:gd name="connsiteY15" fmla="*/ 638086 h 1532546"/>
                <a:gd name="connsiteX16" fmla="*/ 393107 w 700755"/>
                <a:gd name="connsiteY16" fmla="*/ 1524000 h 1532546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21080 w 713588"/>
                <a:gd name="connsiteY10" fmla="*/ 135724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209386 w 713588"/>
                <a:gd name="connsiteY11" fmla="*/ 161361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01140 w 713588"/>
                <a:gd name="connsiteY9" fmla="*/ 619986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21379 w 713588"/>
                <a:gd name="connsiteY8" fmla="*/ 617137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97992 w 713588"/>
                <a:gd name="connsiteY12" fmla="*/ 150590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277753 w 713588"/>
                <a:gd name="connsiteY13" fmla="*/ 1514445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291996 w 713588"/>
                <a:gd name="connsiteY14" fmla="*/ 625683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8788 w 713588"/>
                <a:gd name="connsiteY15" fmla="*/ 642774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36036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7234"/>
                <a:gd name="connsiteX1" fmla="*/ 522732 w 713588"/>
                <a:gd name="connsiteY1" fmla="*/ 1537234 h 1537234"/>
                <a:gd name="connsiteX2" fmla="*/ 528429 w 713588"/>
                <a:gd name="connsiteY2" fmla="*/ 167058 h 1537234"/>
                <a:gd name="connsiteX3" fmla="*/ 591098 w 713588"/>
                <a:gd name="connsiteY3" fmla="*/ 181301 h 1537234"/>
                <a:gd name="connsiteX4" fmla="*/ 628130 w 713588"/>
                <a:gd name="connsiteY4" fmla="*/ 657017 h 1537234"/>
                <a:gd name="connsiteX5" fmla="*/ 713588 w 713588"/>
                <a:gd name="connsiteY5" fmla="*/ 662714 h 1537234"/>
                <a:gd name="connsiteX6" fmla="*/ 696497 w 713588"/>
                <a:gd name="connsiteY6" fmla="*/ 4688 h 1537234"/>
                <a:gd name="connsiteX7" fmla="*/ 0 w 713588"/>
                <a:gd name="connsiteY7" fmla="*/ 0 h 1537234"/>
                <a:gd name="connsiteX8" fmla="*/ 0 w 713588"/>
                <a:gd name="connsiteY8" fmla="*/ 676275 h 1537234"/>
                <a:gd name="connsiteX9" fmla="*/ 134937 w 713588"/>
                <a:gd name="connsiteY9" fmla="*/ 676275 h 1537234"/>
                <a:gd name="connsiteX10" fmla="*/ 134937 w 713588"/>
                <a:gd name="connsiteY10" fmla="*/ 180975 h 1537234"/>
                <a:gd name="connsiteX11" fmla="*/ 180975 w 713588"/>
                <a:gd name="connsiteY11" fmla="*/ 180975 h 1537234"/>
                <a:gd name="connsiteX12" fmla="*/ 180975 w 713588"/>
                <a:gd name="connsiteY12" fmla="*/ 1530350 h 1537234"/>
                <a:gd name="connsiteX13" fmla="*/ 315912 w 713588"/>
                <a:gd name="connsiteY13" fmla="*/ 1530350 h 1537234"/>
                <a:gd name="connsiteX14" fmla="*/ 315912 w 713588"/>
                <a:gd name="connsiteY14" fmla="*/ 676275 h 1537234"/>
                <a:gd name="connsiteX15" fmla="*/ 404812 w 713588"/>
                <a:gd name="connsiteY15" fmla="*/ 676275 h 1537234"/>
                <a:gd name="connsiteX16" fmla="*/ 405940 w 713588"/>
                <a:gd name="connsiteY16" fmla="*/ 1528688 h 1537234"/>
                <a:gd name="connsiteX0" fmla="*/ 405940 w 713588"/>
                <a:gd name="connsiteY0" fmla="*/ 1528688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5940 w 713588"/>
                <a:gd name="connsiteY16" fmla="*/ 1528688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28429 w 713588"/>
                <a:gd name="connsiteY2" fmla="*/ 167058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91098 w 713588"/>
                <a:gd name="connsiteY3" fmla="*/ 181301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628130 w 713588"/>
                <a:gd name="connsiteY4" fmla="*/ 657017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13588"/>
                <a:gd name="connsiteY0" fmla="*/ 1530350 h 1530350"/>
                <a:gd name="connsiteX1" fmla="*/ 539750 w 713588"/>
                <a:gd name="connsiteY1" fmla="*/ 1530350 h 1530350"/>
                <a:gd name="connsiteX2" fmla="*/ 539750 w 713588"/>
                <a:gd name="connsiteY2" fmla="*/ 180975 h 1530350"/>
                <a:gd name="connsiteX3" fmla="*/ 585787 w 713588"/>
                <a:gd name="connsiteY3" fmla="*/ 180975 h 1530350"/>
                <a:gd name="connsiteX4" fmla="*/ 585787 w 713588"/>
                <a:gd name="connsiteY4" fmla="*/ 676275 h 1530350"/>
                <a:gd name="connsiteX5" fmla="*/ 713588 w 713588"/>
                <a:gd name="connsiteY5" fmla="*/ 662714 h 1530350"/>
                <a:gd name="connsiteX6" fmla="*/ 696497 w 713588"/>
                <a:gd name="connsiteY6" fmla="*/ 4688 h 1530350"/>
                <a:gd name="connsiteX7" fmla="*/ 0 w 713588"/>
                <a:gd name="connsiteY7" fmla="*/ 0 h 1530350"/>
                <a:gd name="connsiteX8" fmla="*/ 0 w 713588"/>
                <a:gd name="connsiteY8" fmla="*/ 676275 h 1530350"/>
                <a:gd name="connsiteX9" fmla="*/ 134937 w 713588"/>
                <a:gd name="connsiteY9" fmla="*/ 676275 h 1530350"/>
                <a:gd name="connsiteX10" fmla="*/ 134937 w 713588"/>
                <a:gd name="connsiteY10" fmla="*/ 180975 h 1530350"/>
                <a:gd name="connsiteX11" fmla="*/ 180975 w 713588"/>
                <a:gd name="connsiteY11" fmla="*/ 180975 h 1530350"/>
                <a:gd name="connsiteX12" fmla="*/ 180975 w 713588"/>
                <a:gd name="connsiteY12" fmla="*/ 1530350 h 1530350"/>
                <a:gd name="connsiteX13" fmla="*/ 315912 w 713588"/>
                <a:gd name="connsiteY13" fmla="*/ 1530350 h 1530350"/>
                <a:gd name="connsiteX14" fmla="*/ 315912 w 713588"/>
                <a:gd name="connsiteY14" fmla="*/ 676275 h 1530350"/>
                <a:gd name="connsiteX15" fmla="*/ 404812 w 713588"/>
                <a:gd name="connsiteY15" fmla="*/ 676275 h 1530350"/>
                <a:gd name="connsiteX16" fmla="*/ 404812 w 713588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696497 w 720725"/>
                <a:gd name="connsiteY6" fmla="*/ 4688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720725"/>
                <a:gd name="connsiteY0" fmla="*/ 1530350 h 1530350"/>
                <a:gd name="connsiteX1" fmla="*/ 539750 w 720725"/>
                <a:gd name="connsiteY1" fmla="*/ 1530350 h 1530350"/>
                <a:gd name="connsiteX2" fmla="*/ 539750 w 720725"/>
                <a:gd name="connsiteY2" fmla="*/ 180975 h 1530350"/>
                <a:gd name="connsiteX3" fmla="*/ 585787 w 720725"/>
                <a:gd name="connsiteY3" fmla="*/ 180975 h 1530350"/>
                <a:gd name="connsiteX4" fmla="*/ 585787 w 720725"/>
                <a:gd name="connsiteY4" fmla="*/ 676275 h 1530350"/>
                <a:gd name="connsiteX5" fmla="*/ 720725 w 720725"/>
                <a:gd name="connsiteY5" fmla="*/ 676275 h 1530350"/>
                <a:gd name="connsiteX6" fmla="*/ 720725 w 720725"/>
                <a:gd name="connsiteY6" fmla="*/ 0 h 1530350"/>
                <a:gd name="connsiteX7" fmla="*/ 0 w 720725"/>
                <a:gd name="connsiteY7" fmla="*/ 0 h 1530350"/>
                <a:gd name="connsiteX8" fmla="*/ 0 w 720725"/>
                <a:gd name="connsiteY8" fmla="*/ 676275 h 1530350"/>
                <a:gd name="connsiteX9" fmla="*/ 134937 w 720725"/>
                <a:gd name="connsiteY9" fmla="*/ 676275 h 1530350"/>
                <a:gd name="connsiteX10" fmla="*/ 134937 w 720725"/>
                <a:gd name="connsiteY10" fmla="*/ 180975 h 1530350"/>
                <a:gd name="connsiteX11" fmla="*/ 180975 w 720725"/>
                <a:gd name="connsiteY11" fmla="*/ 180975 h 1530350"/>
                <a:gd name="connsiteX12" fmla="*/ 180975 w 720725"/>
                <a:gd name="connsiteY12" fmla="*/ 1530350 h 1530350"/>
                <a:gd name="connsiteX13" fmla="*/ 315912 w 720725"/>
                <a:gd name="connsiteY13" fmla="*/ 1530350 h 1530350"/>
                <a:gd name="connsiteX14" fmla="*/ 315912 w 720725"/>
                <a:gd name="connsiteY14" fmla="*/ 676275 h 1530350"/>
                <a:gd name="connsiteX15" fmla="*/ 404812 w 720725"/>
                <a:gd name="connsiteY15" fmla="*/ 676275 h 1530350"/>
                <a:gd name="connsiteX16" fmla="*/ 404812 w 720725"/>
                <a:gd name="connsiteY16" fmla="*/ 1530350 h 1530350"/>
                <a:gd name="connsiteX0" fmla="*/ 404812 w 840846"/>
                <a:gd name="connsiteY0" fmla="*/ 1643062 h 1643062"/>
                <a:gd name="connsiteX1" fmla="*/ 539750 w 840846"/>
                <a:gd name="connsiteY1" fmla="*/ 1643062 h 1643062"/>
                <a:gd name="connsiteX2" fmla="*/ 539750 w 840846"/>
                <a:gd name="connsiteY2" fmla="*/ 293687 h 1643062"/>
                <a:gd name="connsiteX3" fmla="*/ 585787 w 840846"/>
                <a:gd name="connsiteY3" fmla="*/ 293687 h 1643062"/>
                <a:gd name="connsiteX4" fmla="*/ 585787 w 840846"/>
                <a:gd name="connsiteY4" fmla="*/ 788987 h 1643062"/>
                <a:gd name="connsiteX5" fmla="*/ 720725 w 840846"/>
                <a:gd name="connsiteY5" fmla="*/ 788987 h 1643062"/>
                <a:gd name="connsiteX6" fmla="*/ 720725 w 840846"/>
                <a:gd name="connsiteY6" fmla="*/ 112712 h 1643062"/>
                <a:gd name="connsiteX7" fmla="*/ 0 w 840846"/>
                <a:gd name="connsiteY7" fmla="*/ 112712 h 1643062"/>
                <a:gd name="connsiteX8" fmla="*/ 0 w 840846"/>
                <a:gd name="connsiteY8" fmla="*/ 788987 h 1643062"/>
                <a:gd name="connsiteX9" fmla="*/ 134937 w 840846"/>
                <a:gd name="connsiteY9" fmla="*/ 788987 h 1643062"/>
                <a:gd name="connsiteX10" fmla="*/ 134937 w 840846"/>
                <a:gd name="connsiteY10" fmla="*/ 293687 h 1643062"/>
                <a:gd name="connsiteX11" fmla="*/ 180975 w 840846"/>
                <a:gd name="connsiteY11" fmla="*/ 293687 h 1643062"/>
                <a:gd name="connsiteX12" fmla="*/ 180975 w 840846"/>
                <a:gd name="connsiteY12" fmla="*/ 1643062 h 1643062"/>
                <a:gd name="connsiteX13" fmla="*/ 315912 w 840846"/>
                <a:gd name="connsiteY13" fmla="*/ 1643062 h 1643062"/>
                <a:gd name="connsiteX14" fmla="*/ 315912 w 840846"/>
                <a:gd name="connsiteY14" fmla="*/ 788987 h 1643062"/>
                <a:gd name="connsiteX15" fmla="*/ 404812 w 840846"/>
                <a:gd name="connsiteY15" fmla="*/ 788987 h 1643062"/>
                <a:gd name="connsiteX16" fmla="*/ 404812 w 840846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  <a:gd name="connsiteX0" fmla="*/ 524933 w 960967"/>
                <a:gd name="connsiteY0" fmla="*/ 1643062 h 1643062"/>
                <a:gd name="connsiteX1" fmla="*/ 659871 w 960967"/>
                <a:gd name="connsiteY1" fmla="*/ 1643062 h 1643062"/>
                <a:gd name="connsiteX2" fmla="*/ 659871 w 960967"/>
                <a:gd name="connsiteY2" fmla="*/ 293687 h 1643062"/>
                <a:gd name="connsiteX3" fmla="*/ 705908 w 960967"/>
                <a:gd name="connsiteY3" fmla="*/ 293687 h 1643062"/>
                <a:gd name="connsiteX4" fmla="*/ 705908 w 960967"/>
                <a:gd name="connsiteY4" fmla="*/ 788987 h 1643062"/>
                <a:gd name="connsiteX5" fmla="*/ 840846 w 960967"/>
                <a:gd name="connsiteY5" fmla="*/ 788987 h 1643062"/>
                <a:gd name="connsiteX6" fmla="*/ 840846 w 960967"/>
                <a:gd name="connsiteY6" fmla="*/ 112712 h 1643062"/>
                <a:gd name="connsiteX7" fmla="*/ 120121 w 960967"/>
                <a:gd name="connsiteY7" fmla="*/ 112712 h 1643062"/>
                <a:gd name="connsiteX8" fmla="*/ 120121 w 960967"/>
                <a:gd name="connsiteY8" fmla="*/ 788987 h 1643062"/>
                <a:gd name="connsiteX9" fmla="*/ 255058 w 960967"/>
                <a:gd name="connsiteY9" fmla="*/ 788987 h 1643062"/>
                <a:gd name="connsiteX10" fmla="*/ 255058 w 960967"/>
                <a:gd name="connsiteY10" fmla="*/ 293687 h 1643062"/>
                <a:gd name="connsiteX11" fmla="*/ 301096 w 960967"/>
                <a:gd name="connsiteY11" fmla="*/ 293687 h 1643062"/>
                <a:gd name="connsiteX12" fmla="*/ 301096 w 960967"/>
                <a:gd name="connsiteY12" fmla="*/ 1643062 h 1643062"/>
                <a:gd name="connsiteX13" fmla="*/ 436033 w 960967"/>
                <a:gd name="connsiteY13" fmla="*/ 1643062 h 1643062"/>
                <a:gd name="connsiteX14" fmla="*/ 436033 w 960967"/>
                <a:gd name="connsiteY14" fmla="*/ 788987 h 1643062"/>
                <a:gd name="connsiteX15" fmla="*/ 524933 w 960967"/>
                <a:gd name="connsiteY15" fmla="*/ 788987 h 1643062"/>
                <a:gd name="connsiteX16" fmla="*/ 524933 w 960967"/>
                <a:gd name="connsiteY16" fmla="*/ 1643062 h 164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0967" h="1643062">
                  <a:moveTo>
                    <a:pt x="524933" y="1643062"/>
                  </a:moveTo>
                  <a:lnTo>
                    <a:pt x="659871" y="1643062"/>
                  </a:lnTo>
                  <a:cubicBezTo>
                    <a:pt x="656097" y="1188631"/>
                    <a:pt x="663645" y="748118"/>
                    <a:pt x="659871" y="293687"/>
                  </a:cubicBezTo>
                  <a:lnTo>
                    <a:pt x="705908" y="293687"/>
                  </a:lnTo>
                  <a:lnTo>
                    <a:pt x="705908" y="788987"/>
                  </a:lnTo>
                  <a:cubicBezTo>
                    <a:pt x="728398" y="871537"/>
                    <a:pt x="818356" y="901699"/>
                    <a:pt x="840846" y="788987"/>
                  </a:cubicBezTo>
                  <a:cubicBezTo>
                    <a:pt x="863336" y="676275"/>
                    <a:pt x="960967" y="225424"/>
                    <a:pt x="840846" y="112712"/>
                  </a:cubicBezTo>
                  <a:cubicBezTo>
                    <a:pt x="720725" y="0"/>
                    <a:pt x="240242" y="0"/>
                    <a:pt x="120121" y="112712"/>
                  </a:cubicBezTo>
                  <a:cubicBezTo>
                    <a:pt x="0" y="225424"/>
                    <a:pt x="97631" y="676275"/>
                    <a:pt x="120121" y="788987"/>
                  </a:cubicBezTo>
                  <a:cubicBezTo>
                    <a:pt x="142611" y="901699"/>
                    <a:pt x="232569" y="871537"/>
                    <a:pt x="255058" y="788987"/>
                  </a:cubicBezTo>
                  <a:lnTo>
                    <a:pt x="255058" y="293687"/>
                  </a:lnTo>
                  <a:lnTo>
                    <a:pt x="301096" y="293687"/>
                  </a:lnTo>
                  <a:lnTo>
                    <a:pt x="301096" y="1643062"/>
                  </a:lnTo>
                  <a:lnTo>
                    <a:pt x="436033" y="1643062"/>
                  </a:lnTo>
                  <a:lnTo>
                    <a:pt x="436033" y="788987"/>
                  </a:lnTo>
                  <a:lnTo>
                    <a:pt x="524933" y="788987"/>
                  </a:lnTo>
                  <a:cubicBezTo>
                    <a:pt x="523984" y="1085241"/>
                    <a:pt x="525882" y="1349657"/>
                    <a:pt x="524933" y="164306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4904009"/>
            <a:ext cx="1740316" cy="10044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ปัจเจก</a:t>
            </a:r>
          </a:p>
          <a:p>
            <a:pPr algn="ctr"/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ครัวเรือน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99" y="4055236"/>
            <a:ext cx="596897" cy="91723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2" y="3838722"/>
            <a:ext cx="596897" cy="91723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75" y="3083129"/>
            <a:ext cx="596897" cy="91723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70" y="2894555"/>
            <a:ext cx="596897" cy="91723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AutoShape 2" descr="Image result for family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1" name="AutoShape 4" descr="Image result for family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2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66" y="2146848"/>
            <a:ext cx="596897" cy="91723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58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480</Words>
  <Application>Microsoft Office PowerPoint</Application>
  <PresentationFormat>กำหนดเอง</PresentationFormat>
  <Paragraphs>109</Paragraphs>
  <Slides>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3_ธีมของ Office</vt:lpstr>
      <vt:lpstr>1_Office Theme</vt:lpstr>
      <vt:lpstr>                           สำนักเสริมสร้างความเข้มแข็งชุมชน                โครงการสร้างสัมมาชีพชุมชน  ตามหลักปรัชญาของเศรษฐกิจพอเพียง กิจกรรม พัฒนากลุ่มอาชีพสู่ผู้ประกอบการชุมชน (Community Entrepreneur : CE) 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Inspector</dc:creator>
  <cp:lastModifiedBy>hp</cp:lastModifiedBy>
  <cp:revision>513</cp:revision>
  <cp:lastPrinted>2018-12-11T08:59:05Z</cp:lastPrinted>
  <dcterms:created xsi:type="dcterms:W3CDTF">2018-05-20T08:00:29Z</dcterms:created>
  <dcterms:modified xsi:type="dcterms:W3CDTF">2018-12-12T00:47:06Z</dcterms:modified>
</cp:coreProperties>
</file>