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8"/>
  </p:notesMasterIdLst>
  <p:handoutMasterIdLst>
    <p:handoutMasterId r:id="rId39"/>
  </p:handoutMasterIdLst>
  <p:sldIdLst>
    <p:sldId id="412" r:id="rId2"/>
    <p:sldId id="335" r:id="rId3"/>
    <p:sldId id="399" r:id="rId4"/>
    <p:sldId id="414" r:id="rId5"/>
    <p:sldId id="415" r:id="rId6"/>
    <p:sldId id="404" r:id="rId7"/>
    <p:sldId id="432" r:id="rId8"/>
    <p:sldId id="405" r:id="rId9"/>
    <p:sldId id="442" r:id="rId10"/>
    <p:sldId id="419" r:id="rId11"/>
    <p:sldId id="443" r:id="rId12"/>
    <p:sldId id="376" r:id="rId13"/>
    <p:sldId id="424" r:id="rId14"/>
    <p:sldId id="426" r:id="rId15"/>
    <p:sldId id="420" r:id="rId16"/>
    <p:sldId id="410" r:id="rId17"/>
    <p:sldId id="379" r:id="rId18"/>
    <p:sldId id="382" r:id="rId19"/>
    <p:sldId id="411" r:id="rId20"/>
    <p:sldId id="425" r:id="rId21"/>
    <p:sldId id="427" r:id="rId22"/>
    <p:sldId id="429" r:id="rId23"/>
    <p:sldId id="428" r:id="rId24"/>
    <p:sldId id="435" r:id="rId25"/>
    <p:sldId id="433" r:id="rId26"/>
    <p:sldId id="409" r:id="rId27"/>
    <p:sldId id="413" r:id="rId28"/>
    <p:sldId id="406" r:id="rId29"/>
    <p:sldId id="421" r:id="rId30"/>
    <p:sldId id="436" r:id="rId31"/>
    <p:sldId id="437" r:id="rId32"/>
    <p:sldId id="438" r:id="rId33"/>
    <p:sldId id="439" r:id="rId34"/>
    <p:sldId id="440" r:id="rId35"/>
    <p:sldId id="441" r:id="rId36"/>
    <p:sldId id="422" r:id="rId37"/>
  </p:sldIdLst>
  <p:sldSz cx="9144000" cy="6858000" type="screen4x3"/>
  <p:notesSz cx="6802438" cy="99345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8000"/>
    <a:srgbClr val="CCFF99"/>
    <a:srgbClr val="FF0066"/>
    <a:srgbClr val="339933"/>
    <a:srgbClr val="81ABFF"/>
    <a:srgbClr val="E0FFC1"/>
    <a:srgbClr val="996633"/>
    <a:srgbClr val="6633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ลักษณะสีอ่อน 2 - เน้น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505E3EF-67EA-436B-97B2-0124C06EBD24}" styleName="ลักษณะสีปานกลาง 4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สไตล์สีอ่อน 3 - เน้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85714" autoAdjust="0"/>
  </p:normalViewPr>
  <p:slideViewPr>
    <p:cSldViewPr>
      <p:cViewPr>
        <p:scale>
          <a:sx n="60" d="100"/>
          <a:sy n="60" d="100"/>
        </p:scale>
        <p:origin x="16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handoutMaster" Target="handoutMasters/handoutMaster1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tableStyles" Target="tableStyles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CFFA64-0932-46C0-B438-389A0F9B6AD7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9C53A5A-456C-40B6-BDB0-6AFB53245608}">
      <dgm:prSet phldrT="[ข้อความ]" custT="1"/>
      <dgm:spPr/>
      <dgm:t>
        <a:bodyPr/>
        <a:lstStyle/>
        <a:p>
          <a:r>
            <a:rPr lang="en-US" sz="3300" b="1" dirty="0">
              <a:solidFill>
                <a:srgbClr val="008000"/>
              </a:solidFill>
              <a:latin typeface="TH Kodchasal" panose="02000506000000020004" pitchFamily="2" charset="-34"/>
              <a:cs typeface="TH Kodchasal" panose="02000506000000020004" pitchFamily="2" charset="-34"/>
            </a:rPr>
            <a:t>3.0</a:t>
          </a:r>
          <a:r>
            <a:rPr lang="th-TH" sz="3300" b="1" dirty="0">
              <a:solidFill>
                <a:srgbClr val="008000"/>
              </a:solidFill>
              <a:latin typeface="TH Kodchasal" panose="02000506000000020004" pitchFamily="2" charset="-34"/>
              <a:cs typeface="TH Kodchasal" panose="02000506000000020004" pitchFamily="2" charset="-34"/>
            </a:rPr>
            <a:t> เกษตรสมัยใหม่พืชเชิงเดี่ยว(เกษตรเคมี)</a:t>
          </a:r>
        </a:p>
        <a:p>
          <a:endParaRPr lang="th-TH" sz="2800" b="1" i="0" dirty="0">
            <a:latin typeface="TH Kodchasal" panose="02000506000000020004" pitchFamily="2" charset="-34"/>
            <a:cs typeface="TH Kodchasal" panose="02000506000000020004" pitchFamily="2" charset="-34"/>
          </a:endParaRPr>
        </a:p>
        <a:p>
          <a:endParaRPr lang="en-US" sz="2800" dirty="0">
            <a:latin typeface="TH Kodchasal" panose="02000506000000020004" pitchFamily="2" charset="-34"/>
            <a:cs typeface="TH Kodchasal" panose="02000506000000020004" pitchFamily="2" charset="-34"/>
          </a:endParaRPr>
        </a:p>
      </dgm:t>
    </dgm:pt>
    <dgm:pt modelId="{EAE6800A-1742-4970-88F7-0AF7C1DBF269}" type="parTrans" cxnId="{C6525433-AA1A-4BAE-AC40-4E45C126582E}">
      <dgm:prSet/>
      <dgm:spPr/>
      <dgm:t>
        <a:bodyPr/>
        <a:lstStyle/>
        <a:p>
          <a:endParaRPr lang="en-US"/>
        </a:p>
      </dgm:t>
    </dgm:pt>
    <dgm:pt modelId="{CE9A33E0-C299-4B73-87E8-19126FCAEFE9}" type="sibTrans" cxnId="{C6525433-AA1A-4BAE-AC40-4E45C126582E}">
      <dgm:prSet/>
      <dgm:spPr/>
      <dgm:t>
        <a:bodyPr/>
        <a:lstStyle/>
        <a:p>
          <a:endParaRPr lang="en-US"/>
        </a:p>
      </dgm:t>
    </dgm:pt>
    <dgm:pt modelId="{FD5DDBF9-7D95-4AC7-84BD-F61123D8A10C}" type="pres">
      <dgm:prSet presAssocID="{28CFFA64-0932-46C0-B438-389A0F9B6AD7}" presName="rootnode" presStyleCnt="0">
        <dgm:presLayoutVars>
          <dgm:chMax/>
          <dgm:chPref/>
          <dgm:dir/>
          <dgm:animLvl val="lvl"/>
        </dgm:presLayoutVars>
      </dgm:prSet>
      <dgm:spPr/>
    </dgm:pt>
    <dgm:pt modelId="{FA9A3DD4-AD79-46E5-91F4-9F85C24E044F}" type="pres">
      <dgm:prSet presAssocID="{C9C53A5A-456C-40B6-BDB0-6AFB53245608}" presName="composite" presStyleCnt="0"/>
      <dgm:spPr/>
    </dgm:pt>
    <dgm:pt modelId="{07BF6AEA-C8ED-488F-A8D5-AAC50BCFB54D}" type="pres">
      <dgm:prSet presAssocID="{C9C53A5A-456C-40B6-BDB0-6AFB53245608}" presName="LShape" presStyleLbl="alignNode1" presStyleIdx="0" presStyleCnt="1" custScaleX="887814" custScaleY="680599" custLinFactY="-1887" custLinFactNeighborX="-91050" custLinFactNeighborY="-100000"/>
      <dgm:spPr/>
    </dgm:pt>
    <dgm:pt modelId="{B7A0F243-086E-473D-8900-47D31A1B4F30}" type="pres">
      <dgm:prSet presAssocID="{C9C53A5A-456C-40B6-BDB0-6AFB53245608}" presName="ParentText" presStyleLbl="revTx" presStyleIdx="0" presStyleCnt="1" custFlipVert="0" custScaleX="989501" custScaleY="144686" custLinFactY="-100000" custLinFactNeighborX="-5937" custLinFactNeighborY="-109156">
        <dgm:presLayoutVars>
          <dgm:chMax val="0"/>
          <dgm:chPref val="0"/>
          <dgm:bulletEnabled val="1"/>
        </dgm:presLayoutVars>
      </dgm:prSet>
      <dgm:spPr/>
    </dgm:pt>
  </dgm:ptLst>
  <dgm:cxnLst>
    <dgm:cxn modelId="{9855EC29-8A55-40DD-A41E-5796701DE29B}" type="presOf" srcId="{28CFFA64-0932-46C0-B438-389A0F9B6AD7}" destId="{FD5DDBF9-7D95-4AC7-84BD-F61123D8A10C}" srcOrd="0" destOrd="0" presId="urn:microsoft.com/office/officeart/2009/3/layout/StepUpProcess"/>
    <dgm:cxn modelId="{C6525433-AA1A-4BAE-AC40-4E45C126582E}" srcId="{28CFFA64-0932-46C0-B438-389A0F9B6AD7}" destId="{C9C53A5A-456C-40B6-BDB0-6AFB53245608}" srcOrd="0" destOrd="0" parTransId="{EAE6800A-1742-4970-88F7-0AF7C1DBF269}" sibTransId="{CE9A33E0-C299-4B73-87E8-19126FCAEFE9}"/>
    <dgm:cxn modelId="{0CB97667-07C3-48E4-90FE-5B4D6282882D}" type="presOf" srcId="{C9C53A5A-456C-40B6-BDB0-6AFB53245608}" destId="{B7A0F243-086E-473D-8900-47D31A1B4F30}" srcOrd="0" destOrd="0" presId="urn:microsoft.com/office/officeart/2009/3/layout/StepUpProcess"/>
    <dgm:cxn modelId="{C0ADF56A-52BE-43E7-85A5-061DA5161981}" type="presParOf" srcId="{FD5DDBF9-7D95-4AC7-84BD-F61123D8A10C}" destId="{FA9A3DD4-AD79-46E5-91F4-9F85C24E044F}" srcOrd="0" destOrd="0" presId="urn:microsoft.com/office/officeart/2009/3/layout/StepUpProcess"/>
    <dgm:cxn modelId="{04B2A0E7-EA92-4651-895C-CB1573012CA8}" type="presParOf" srcId="{FA9A3DD4-AD79-46E5-91F4-9F85C24E044F}" destId="{07BF6AEA-C8ED-488F-A8D5-AAC50BCFB54D}" srcOrd="0" destOrd="0" presId="urn:microsoft.com/office/officeart/2009/3/layout/StepUpProcess"/>
    <dgm:cxn modelId="{62011A77-7F68-4035-9CCF-BB53C7C25EA7}" type="presParOf" srcId="{FA9A3DD4-AD79-46E5-91F4-9F85C24E044F}" destId="{B7A0F243-086E-473D-8900-47D31A1B4F3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BF6AEA-C8ED-488F-A8D5-AAC50BCFB54D}">
      <dsp:nvSpPr>
        <dsp:cNvPr id="0" name=""/>
        <dsp:cNvSpPr/>
      </dsp:nvSpPr>
      <dsp:spPr>
        <a:xfrm rot="5400000">
          <a:off x="1175421" y="-1967509"/>
          <a:ext cx="2992476" cy="6495444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0F243-086E-473D-8900-47D31A1B4F30}">
      <dsp:nvSpPr>
        <dsp:cNvPr id="0" name=""/>
        <dsp:cNvSpPr/>
      </dsp:nvSpPr>
      <dsp:spPr>
        <a:xfrm>
          <a:off x="-32796" y="205542"/>
          <a:ext cx="6535779" cy="837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b="1" kern="1200" dirty="0">
              <a:solidFill>
                <a:srgbClr val="008000"/>
              </a:solidFill>
              <a:latin typeface="TH Kodchasal" panose="02000506000000020004" pitchFamily="2" charset="-34"/>
              <a:cs typeface="TH Kodchasal" panose="02000506000000020004" pitchFamily="2" charset="-34"/>
            </a:rPr>
            <a:t>3.0</a:t>
          </a:r>
          <a:r>
            <a:rPr lang="th-TH" sz="3300" b="1" kern="1200" dirty="0">
              <a:solidFill>
                <a:srgbClr val="008000"/>
              </a:solidFill>
              <a:latin typeface="TH Kodchasal" panose="02000506000000020004" pitchFamily="2" charset="-34"/>
              <a:cs typeface="TH Kodchasal" panose="02000506000000020004" pitchFamily="2" charset="-34"/>
            </a:rPr>
            <a:t> เกษตรสมัยใหม่พืชเชิงเดี่ยว(เกษตรเคมี)</a:t>
          </a:r>
        </a:p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h-TH" sz="2800" b="1" i="0" kern="1200" dirty="0">
            <a:latin typeface="TH Kodchasal" panose="02000506000000020004" pitchFamily="2" charset="-34"/>
            <a:cs typeface="TH Kodchasal" panose="02000506000000020004" pitchFamily="2" charset="-34"/>
          </a:endParaRPr>
        </a:p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>
            <a:latin typeface="TH Kodchasal" panose="02000506000000020004" pitchFamily="2" charset="-34"/>
            <a:cs typeface="TH Kodchasal" panose="02000506000000020004" pitchFamily="2" charset="-34"/>
          </a:endParaRPr>
        </a:p>
      </dsp:txBody>
      <dsp:txXfrm>
        <a:off x="-32796" y="205542"/>
        <a:ext cx="6535779" cy="8377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8311" cy="497129"/>
          </a:xfrm>
          <a:prstGeom prst="rect">
            <a:avLst/>
          </a:prstGeom>
        </p:spPr>
        <p:txBody>
          <a:bodyPr vert="horz" lIns="92246" tIns="46122" rIns="92246" bIns="4612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2525" y="0"/>
            <a:ext cx="2948309" cy="497129"/>
          </a:xfrm>
          <a:prstGeom prst="rect">
            <a:avLst/>
          </a:prstGeom>
        </p:spPr>
        <p:txBody>
          <a:bodyPr vert="horz" lIns="92246" tIns="46122" rIns="92246" bIns="46122" rtlCol="0"/>
          <a:lstStyle>
            <a:lvl1pPr algn="r">
              <a:defRPr sz="1200"/>
            </a:lvl1pPr>
          </a:lstStyle>
          <a:p>
            <a:fld id="{DDEB8922-25B1-4E61-8E95-87D2AD57A77F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35849"/>
            <a:ext cx="2948311" cy="497128"/>
          </a:xfrm>
          <a:prstGeom prst="rect">
            <a:avLst/>
          </a:prstGeom>
        </p:spPr>
        <p:txBody>
          <a:bodyPr vert="horz" lIns="92246" tIns="46122" rIns="92246" bIns="4612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2525" y="9435849"/>
            <a:ext cx="2948309" cy="497128"/>
          </a:xfrm>
          <a:prstGeom prst="rect">
            <a:avLst/>
          </a:prstGeom>
        </p:spPr>
        <p:txBody>
          <a:bodyPr vert="horz" lIns="92246" tIns="46122" rIns="92246" bIns="46122" rtlCol="0" anchor="b"/>
          <a:lstStyle>
            <a:lvl1pPr algn="r">
              <a:defRPr sz="1200"/>
            </a:lvl1pPr>
          </a:lstStyle>
          <a:p>
            <a:fld id="{E276A3B0-675F-4AC0-951D-ED27863938C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4771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8311" cy="497129"/>
          </a:xfrm>
          <a:prstGeom prst="rect">
            <a:avLst/>
          </a:prstGeom>
        </p:spPr>
        <p:txBody>
          <a:bodyPr vert="horz" lIns="92246" tIns="46122" rIns="92246" bIns="4612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2525" y="0"/>
            <a:ext cx="2948309" cy="497129"/>
          </a:xfrm>
          <a:prstGeom prst="rect">
            <a:avLst/>
          </a:prstGeom>
        </p:spPr>
        <p:txBody>
          <a:bodyPr vert="horz" lIns="92246" tIns="46122" rIns="92246" bIns="46122" rtlCol="0"/>
          <a:lstStyle>
            <a:lvl1pPr algn="r">
              <a:defRPr sz="1200"/>
            </a:lvl1pPr>
          </a:lstStyle>
          <a:p>
            <a:fld id="{21EBB7F5-6581-4F6D-A071-3442836B4E26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46" tIns="46122" rIns="92246" bIns="46122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5" y="4718723"/>
            <a:ext cx="5442911" cy="4470959"/>
          </a:xfrm>
          <a:prstGeom prst="rect">
            <a:avLst/>
          </a:prstGeom>
        </p:spPr>
        <p:txBody>
          <a:bodyPr vert="horz" lIns="92246" tIns="46122" rIns="92246" bIns="4612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5849"/>
            <a:ext cx="2948311" cy="497128"/>
          </a:xfrm>
          <a:prstGeom prst="rect">
            <a:avLst/>
          </a:prstGeom>
        </p:spPr>
        <p:txBody>
          <a:bodyPr vert="horz" lIns="92246" tIns="46122" rIns="92246" bIns="4612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2525" y="9435849"/>
            <a:ext cx="2948309" cy="497128"/>
          </a:xfrm>
          <a:prstGeom prst="rect">
            <a:avLst/>
          </a:prstGeom>
        </p:spPr>
        <p:txBody>
          <a:bodyPr vert="horz" lIns="92246" tIns="46122" rIns="92246" bIns="46122" rtlCol="0" anchor="b"/>
          <a:lstStyle>
            <a:lvl1pPr algn="r">
              <a:defRPr sz="1200"/>
            </a:lvl1pPr>
          </a:lstStyle>
          <a:p>
            <a:fld id="{0D4C1716-FAED-4372-8DC2-AE90E7DB694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9751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9857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026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10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7192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0168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6058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1481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9283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6652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789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019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7DCD6-7F01-491C-BE83-23CD9B010D9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90120-142E-4B0A-A06D-15C56092591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483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 /><Relationship Id="rId2" Type="http://schemas.openxmlformats.org/officeDocument/2006/relationships/image" Target="../media/image1.jp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22.jpg" /><Relationship Id="rId4" Type="http://schemas.openxmlformats.org/officeDocument/2006/relationships/image" Target="../media/image21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 /><Relationship Id="rId2" Type="http://schemas.openxmlformats.org/officeDocument/2006/relationships/image" Target="../media/image23.jpg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 /><Relationship Id="rId2" Type="http://schemas.openxmlformats.org/officeDocument/2006/relationships/image" Target="../media/image25.jpg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 /><Relationship Id="rId2" Type="http://schemas.openxmlformats.org/officeDocument/2006/relationships/image" Target="../media/image27.jp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30.jpg" /><Relationship Id="rId4" Type="http://schemas.openxmlformats.org/officeDocument/2006/relationships/image" Target="../media/image29.jp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 /><Relationship Id="rId2" Type="http://schemas.openxmlformats.org/officeDocument/2006/relationships/image" Target="../media/image31.jpeg" /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 /><Relationship Id="rId3" Type="http://schemas.openxmlformats.org/officeDocument/2006/relationships/image" Target="../media/image34.jpeg" /><Relationship Id="rId7" Type="http://schemas.openxmlformats.org/officeDocument/2006/relationships/image" Target="../media/image38.jpeg" /><Relationship Id="rId2" Type="http://schemas.openxmlformats.org/officeDocument/2006/relationships/image" Target="../media/image33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37.jpg" /><Relationship Id="rId5" Type="http://schemas.openxmlformats.org/officeDocument/2006/relationships/image" Target="../media/image36.jpeg" /><Relationship Id="rId4" Type="http://schemas.openxmlformats.org/officeDocument/2006/relationships/image" Target="../media/image35.jpe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 /><Relationship Id="rId2" Type="http://schemas.openxmlformats.org/officeDocument/2006/relationships/image" Target="../media/image40.jp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43.jpg" /><Relationship Id="rId4" Type="http://schemas.openxmlformats.org/officeDocument/2006/relationships/image" Target="../media/image42.jpg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 /><Relationship Id="rId2" Type="http://schemas.openxmlformats.org/officeDocument/2006/relationships/image" Target="../media/image44.jpe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47.jpeg" /><Relationship Id="rId4" Type="http://schemas.openxmlformats.org/officeDocument/2006/relationships/image" Target="../media/image46.jp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 /><Relationship Id="rId7" Type="http://schemas.openxmlformats.org/officeDocument/2006/relationships/image" Target="../media/image53.jpeg" /><Relationship Id="rId2" Type="http://schemas.openxmlformats.org/officeDocument/2006/relationships/image" Target="../media/image48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52.jpeg" /><Relationship Id="rId5" Type="http://schemas.openxmlformats.org/officeDocument/2006/relationships/image" Target="../media/image51.jpeg" /><Relationship Id="rId4" Type="http://schemas.openxmlformats.org/officeDocument/2006/relationships/image" Target="../media/image50.jpeg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 /><Relationship Id="rId2" Type="http://schemas.openxmlformats.org/officeDocument/2006/relationships/image" Target="../media/image54.jpg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57.jpg" /><Relationship Id="rId4" Type="http://schemas.openxmlformats.org/officeDocument/2006/relationships/image" Target="../media/image56.jpg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 /><Relationship Id="rId2" Type="http://schemas.openxmlformats.org/officeDocument/2006/relationships/image" Target="../media/image58.jp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60.jpg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 /><Relationship Id="rId2" Type="http://schemas.openxmlformats.org/officeDocument/2006/relationships/image" Target="../media/image61.jpe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 /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 /><Relationship Id="rId2" Type="http://schemas.openxmlformats.org/officeDocument/2006/relationships/image" Target="../media/image64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67.jpg" /><Relationship Id="rId4" Type="http://schemas.openxmlformats.org/officeDocument/2006/relationships/image" Target="../media/image66.jpeg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 /><Relationship Id="rId2" Type="http://schemas.openxmlformats.org/officeDocument/2006/relationships/image" Target="../media/image68.jpeg" /><Relationship Id="rId1" Type="http://schemas.openxmlformats.org/officeDocument/2006/relationships/slideLayout" Target="../slideLayouts/slideLayout7.xml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 /><Relationship Id="rId2" Type="http://schemas.openxmlformats.org/officeDocument/2006/relationships/image" Target="../media/image70.jp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73.jpg" /><Relationship Id="rId4" Type="http://schemas.openxmlformats.org/officeDocument/2006/relationships/image" Target="../media/image72.jpg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 /><Relationship Id="rId2" Type="http://schemas.openxmlformats.org/officeDocument/2006/relationships/image" Target="../media/image74.png" /><Relationship Id="rId1" Type="http://schemas.openxmlformats.org/officeDocument/2006/relationships/slideLayout" Target="../slideLayouts/slideLayout7.xml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 /><Relationship Id="rId2" Type="http://schemas.openxmlformats.org/officeDocument/2006/relationships/image" Target="../media/image76.jp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54.jpg" 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 /><Relationship Id="rId7" Type="http://schemas.openxmlformats.org/officeDocument/2006/relationships/image" Target="../media/image4.jpeg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2.xml" /><Relationship Id="rId6" Type="http://schemas.microsoft.com/office/2007/relationships/diagramDrawing" Target="../diagrams/drawing1.xml" /><Relationship Id="rId5" Type="http://schemas.openxmlformats.org/officeDocument/2006/relationships/diagramColors" Target="../diagrams/colors1.xml" /><Relationship Id="rId4" Type="http://schemas.openxmlformats.org/officeDocument/2006/relationships/diagramQuickStyle" Target="../diagrams/quickStyle1.xml" 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 /><Relationship Id="rId1" Type="http://schemas.openxmlformats.org/officeDocument/2006/relationships/slideLayout" Target="../slideLayouts/slideLayout7.xml" 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 /><Relationship Id="rId1" Type="http://schemas.openxmlformats.org/officeDocument/2006/relationships/slideLayout" Target="../slideLayouts/slideLayout7.xml" 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 /><Relationship Id="rId1" Type="http://schemas.openxmlformats.org/officeDocument/2006/relationships/slideLayout" Target="../slideLayouts/slideLayout7.xml" 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 /><Relationship Id="rId1" Type="http://schemas.openxmlformats.org/officeDocument/2006/relationships/slideLayout" Target="../slideLayouts/slideLayout7.xml" 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 /><Relationship Id="rId7" Type="http://schemas.openxmlformats.org/officeDocument/2006/relationships/image" Target="../media/image10.jpeg" /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9.jpeg" /><Relationship Id="rId5" Type="http://schemas.openxmlformats.org/officeDocument/2006/relationships/image" Target="../media/image8.jpeg" /><Relationship Id="rId4" Type="http://schemas.openxmlformats.org/officeDocument/2006/relationships/image" Target="../media/image7.jp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7" Type="http://schemas.openxmlformats.org/officeDocument/2006/relationships/image" Target="../media/image16.jpg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5.jpeg" /><Relationship Id="rId5" Type="http://schemas.openxmlformats.org/officeDocument/2006/relationships/image" Target="../media/image14.jpeg" /><Relationship Id="rId4" Type="http://schemas.openxmlformats.org/officeDocument/2006/relationships/image" Target="../media/image13.jpeg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67544" y="4628728"/>
            <a:ext cx="8280920" cy="1752600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r>
              <a:rPr lang="th-TH" sz="3600" b="1" dirty="0">
                <a:solidFill>
                  <a:schemeClr val="tx1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นายเสน่ห์  วิชัยวงษ์</a:t>
            </a:r>
          </a:p>
          <a:p>
            <a:r>
              <a:rPr lang="th-TH" sz="3600" b="1" dirty="0">
                <a:solidFill>
                  <a:schemeClr val="tx1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รองผู้อำนวยการมูลนิธิสัมมาชีพ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7" b="38464"/>
          <a:stretch/>
        </p:blipFill>
        <p:spPr>
          <a:xfrm>
            <a:off x="4657783" y="330224"/>
            <a:ext cx="4090681" cy="3816425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0" b="30991"/>
          <a:stretch/>
        </p:blipFill>
        <p:spPr>
          <a:xfrm>
            <a:off x="467544" y="330225"/>
            <a:ext cx="3857625" cy="381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18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4631123"/>
            <a:ext cx="2785741" cy="1933574"/>
          </a:xfrm>
        </p:spPr>
        <p:txBody>
          <a:bodyPr>
            <a:noAutofit/>
          </a:bodyPr>
          <a:lstStyle/>
          <a:p>
            <a:pPr algn="l"/>
            <a:b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</a:br>
            <a: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- มันเส้นสะอาด </a:t>
            </a:r>
            <a:b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</a:br>
            <a: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- มันอัดเม็ด</a:t>
            </a:r>
            <a:b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</a:br>
            <a: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- แป้งมัน</a:t>
            </a:r>
            <a:b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</a:br>
            <a:endParaRPr lang="th-TH" sz="3800" dirty="0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76796" y="-57650"/>
            <a:ext cx="8167611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วิสาหกิจชุมชนกรับใหญ่ อ้อย จ.ราชบุรี </a:t>
            </a:r>
          </a:p>
          <a:p>
            <a:pPr algn="l"/>
            <a: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แปรรูปผลผลิตทางการเกษตร (อ้อยอินทรีย์)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 b="2408"/>
          <a:stretch/>
        </p:blipFill>
        <p:spPr>
          <a:xfrm>
            <a:off x="3055568" y="1340768"/>
            <a:ext cx="3053379" cy="2280299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7" t="13382" r="6348"/>
          <a:stretch/>
        </p:blipFill>
        <p:spPr>
          <a:xfrm>
            <a:off x="6189942" y="1340768"/>
            <a:ext cx="2970119" cy="1895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6" y="1340768"/>
            <a:ext cx="2843808" cy="1895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/>
        </p:blipFill>
        <p:spPr>
          <a:xfrm>
            <a:off x="6326745" y="4615916"/>
            <a:ext cx="2696511" cy="2015934"/>
          </a:xfrm>
          <a:prstGeom prst="rect">
            <a:avLst/>
          </a:prstGeom>
        </p:spPr>
      </p:pic>
      <p:sp>
        <p:nvSpPr>
          <p:cNvPr id="11" name="กล่องข้อความ 10"/>
          <p:cNvSpPr txBox="1"/>
          <p:nvPr/>
        </p:nvSpPr>
        <p:spPr>
          <a:xfrm>
            <a:off x="54057" y="3957950"/>
            <a:ext cx="28083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เส้นสำปะหลัง</a:t>
            </a:r>
            <a:endParaRPr lang="th-TH" sz="3800" dirty="0"/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99"/>
          <a:stretch/>
        </p:blipFill>
        <p:spPr>
          <a:xfrm>
            <a:off x="2627784" y="4621178"/>
            <a:ext cx="2069671" cy="2013563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37" r="32101"/>
          <a:stretch/>
        </p:blipFill>
        <p:spPr>
          <a:xfrm>
            <a:off x="4717730" y="4615916"/>
            <a:ext cx="1645927" cy="201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11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0648"/>
            <a:ext cx="4031356" cy="6408712"/>
          </a:xfr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0" y="214191"/>
            <a:ext cx="4840017" cy="645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56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64704"/>
            <a:ext cx="4320480" cy="32410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505" y="790338"/>
            <a:ext cx="4415495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2404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2" y="2996951"/>
            <a:ext cx="2555877" cy="3833815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026" y="2996951"/>
            <a:ext cx="2555878" cy="383381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9" y="26104"/>
            <a:ext cx="5413614" cy="2808312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103" y="116632"/>
            <a:ext cx="3757898" cy="669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31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2477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1" y="764704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admin\Desktop\2477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988" y="2636912"/>
            <a:ext cx="4572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41043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/>
          <p:cNvSpPr txBox="1"/>
          <p:nvPr/>
        </p:nvSpPr>
        <p:spPr>
          <a:xfrm>
            <a:off x="41084" y="6437"/>
            <a:ext cx="9102916" cy="10464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กลุ่มอัยยะ </a:t>
            </a:r>
            <a:r>
              <a:rPr lang="th-TH" sz="3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จ.สุราษฎร์ธานี</a:t>
            </a:r>
          </a:p>
          <a:p>
            <a:r>
              <a:rPr lang="th-TH" sz="3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(เงาะอบแห้ง มะม่วงอบแห้งจุ่มช็อกโกแลต)</a:t>
            </a:r>
            <a:endParaRPr lang="th-TH" sz="3000" dirty="0"/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39370" y="3672234"/>
            <a:ext cx="9011295" cy="10156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วิสาหกิจชุมชนผู้ปลูกมะม่วงโชคอนันต์บ้านคลองต่าง </a:t>
            </a:r>
          </a:p>
          <a:p>
            <a:r>
              <a:rPr lang="th-TH" sz="3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อ.ศรีนคร จ.สุโขทัย(มะม่วงร้อยล้าน) </a:t>
            </a:r>
            <a:endParaRPr lang="th-TH" sz="3000" dirty="0"/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53"/>
          <a:stretch/>
        </p:blipFill>
        <p:spPr>
          <a:xfrm>
            <a:off x="6799050" y="1197818"/>
            <a:ext cx="2251615" cy="1967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à¸à¸¥à¸à¸²à¸£à¸à¹à¸à¸«à¸²à¸£à¸¹à¸à¸ à¸²à¸à¸ªà¸³à¸«à¸£à¸±à¸ à¸à¸¥à¸¸à¹à¸¡à¸­à¸±à¸¢à¸¢à¸° à¹à¸à¸²à¸°à¸­à¸à¹à¸«à¹à¸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3"/>
          <a:stretch/>
        </p:blipFill>
        <p:spPr bwMode="auto">
          <a:xfrm>
            <a:off x="29511" y="1014242"/>
            <a:ext cx="259934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รูปภาพ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t="12972" r="6712"/>
          <a:stretch/>
        </p:blipFill>
        <p:spPr>
          <a:xfrm>
            <a:off x="34978" y="4774979"/>
            <a:ext cx="2974813" cy="2041380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" t="9051"/>
          <a:stretch/>
        </p:blipFill>
        <p:spPr>
          <a:xfrm>
            <a:off x="6193392" y="4816753"/>
            <a:ext cx="2943259" cy="1999606"/>
          </a:xfrm>
          <a:prstGeom prst="rect">
            <a:avLst/>
          </a:prstGeom>
        </p:spPr>
      </p:pic>
      <p:sp>
        <p:nvSpPr>
          <p:cNvPr id="11" name="AutoShape 2" descr="à¸à¸¥à¸à¸²à¸£à¸à¹à¸à¸«à¸²à¸£à¸¹à¸à¸ à¸²à¸à¸ªà¸³à¸«à¸£à¸±à¸ à¹à¸¥à¹à¸à¹à¸¡à¸°à¸¡à¹à¸§à¸à¸£à¹à¸­à¸¢à¸¥à¹à¸²à¸ à¸ªà¸¸à¹à¸à¸à¸±à¸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AutoShape 4" descr="à¸à¸¥à¸à¸²à¸£à¸à¹à¸à¸«à¸²à¸£à¸¹à¸à¸ à¸²à¸à¸ªà¸³à¸«à¸£à¸±à¸ à¹à¸¥à¹à¸à¹à¸¡à¸°à¸¡à¹à¸§à¸à¸£à¹à¸­à¸¢à¸¥à¹à¸²à¸ à¸ªà¸¸à¹à¸à¸à¸±à¸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4"/>
          <a:stretch/>
        </p:blipFill>
        <p:spPr>
          <a:xfrm>
            <a:off x="2661863" y="1206207"/>
            <a:ext cx="1789772" cy="1958708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/>
          <a:stretch/>
        </p:blipFill>
        <p:spPr>
          <a:xfrm>
            <a:off x="3019053" y="4831419"/>
            <a:ext cx="3165077" cy="1984940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212" y="1206207"/>
            <a:ext cx="2154580" cy="1958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5657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53"/>
          <a:stretch/>
        </p:blipFill>
        <p:spPr>
          <a:xfrm>
            <a:off x="467544" y="123811"/>
            <a:ext cx="4049819" cy="2603076"/>
          </a:xfrm>
        </p:spPr>
      </p:pic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6" t="22716" r="7098"/>
          <a:stretch/>
        </p:blipFill>
        <p:spPr>
          <a:xfrm>
            <a:off x="4442264" y="2928668"/>
            <a:ext cx="4162184" cy="374837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t="12424" b="28251"/>
          <a:stretch/>
        </p:blipFill>
        <p:spPr>
          <a:xfrm>
            <a:off x="467544" y="2928668"/>
            <a:ext cx="3696787" cy="3748376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3811"/>
            <a:ext cx="3978448" cy="259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4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179" y="3587518"/>
            <a:ext cx="4398589" cy="3241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9" r="7115" b="7610"/>
          <a:stretch/>
        </p:blipFill>
        <p:spPr>
          <a:xfrm>
            <a:off x="47905" y="3587518"/>
            <a:ext cx="426398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179" y="116632"/>
            <a:ext cx="4502078" cy="312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4731308" cy="3154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42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" b="9175"/>
          <a:stretch/>
        </p:blipFill>
        <p:spPr>
          <a:xfrm>
            <a:off x="3277958" y="3807309"/>
            <a:ext cx="3753258" cy="2735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9"/>
          <a:stretch/>
        </p:blipFill>
        <p:spPr>
          <a:xfrm rot="16200000">
            <a:off x="-191048" y="534685"/>
            <a:ext cx="2876845" cy="2040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641" y="3861048"/>
            <a:ext cx="2536733" cy="2862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63"/>
          <a:stretch/>
        </p:blipFill>
        <p:spPr>
          <a:xfrm>
            <a:off x="35496" y="3433912"/>
            <a:ext cx="3641335" cy="2731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2" r="15521"/>
          <a:stretch/>
        </p:blipFill>
        <p:spPr>
          <a:xfrm>
            <a:off x="2271315" y="198272"/>
            <a:ext cx="3742173" cy="2876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1" r="5700"/>
          <a:stretch/>
        </p:blipFill>
        <p:spPr>
          <a:xfrm>
            <a:off x="6013488" y="137790"/>
            <a:ext cx="3117886" cy="2876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3787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1" t="7744" r="7041" b="-5162"/>
          <a:stretch/>
        </p:blipFill>
        <p:spPr>
          <a:xfrm>
            <a:off x="4330277" y="4242258"/>
            <a:ext cx="4778099" cy="2717738"/>
          </a:xfr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4" y="21111"/>
            <a:ext cx="4642977" cy="3483019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775" y="21111"/>
            <a:ext cx="4292196" cy="3454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4" y="3610128"/>
            <a:ext cx="4325160" cy="324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0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รปกิจกรรมดิว\Thailand-4.0-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8"/>
          <a:stretch/>
        </p:blipFill>
        <p:spPr bwMode="auto">
          <a:xfrm>
            <a:off x="-1" y="0"/>
            <a:ext cx="9144001" cy="6021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3743400" y="1052736"/>
            <a:ext cx="540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b="1" dirty="0">
                <a:solidFill>
                  <a:schemeClr val="tx2">
                    <a:lumMod val="75000"/>
                  </a:schemeClr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สัมมาชีพชุมชน </a:t>
            </a:r>
          </a:p>
          <a:p>
            <a:r>
              <a:rPr lang="th-TH" sz="5400" b="1" dirty="0">
                <a:solidFill>
                  <a:schemeClr val="tx2">
                    <a:lumMod val="75000"/>
                  </a:schemeClr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สู่ผู้ประกอบการชุมชน </a:t>
            </a:r>
            <a:endParaRPr lang="en-US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964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66" y="3863148"/>
            <a:ext cx="4024382" cy="3018968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5891910" cy="3609656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00"/>
          <a:stretch/>
        </p:blipFill>
        <p:spPr>
          <a:xfrm>
            <a:off x="4571999" y="3863148"/>
            <a:ext cx="4206871" cy="303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14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2714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8261"/>
            <a:ext cx="4716016" cy="682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27148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2" r="13271"/>
          <a:stretch/>
        </p:blipFill>
        <p:spPr bwMode="auto">
          <a:xfrm>
            <a:off x="4572000" y="28181"/>
            <a:ext cx="4435807" cy="669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886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271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4672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2714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6" y="26409"/>
            <a:ext cx="3532948" cy="3532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admin\Desktop\2714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17" y="3559357"/>
            <a:ext cx="3501857" cy="3196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2" descr="C:\Users\admin\Desktop\2714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624"/>
            <a:ext cx="5229200" cy="312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 b="17451"/>
          <a:stretch/>
        </p:blipFill>
        <p:spPr>
          <a:xfrm>
            <a:off x="3779912" y="3195352"/>
            <a:ext cx="5301208" cy="361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605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2714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9"/>
          <a:stretch/>
        </p:blipFill>
        <p:spPr bwMode="auto">
          <a:xfrm>
            <a:off x="4967536" y="1916832"/>
            <a:ext cx="4176464" cy="31360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4624621" cy="44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749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3"/>
          <a:stretch/>
        </p:blipFill>
        <p:spPr>
          <a:xfrm>
            <a:off x="29242" y="3068961"/>
            <a:ext cx="5709392" cy="3789040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"/>
          <a:stretch/>
        </p:blipFill>
        <p:spPr>
          <a:xfrm>
            <a:off x="93906" y="24759"/>
            <a:ext cx="4227430" cy="2972101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39" b="4761"/>
          <a:stretch/>
        </p:blipFill>
        <p:spPr>
          <a:xfrm>
            <a:off x="4343466" y="30190"/>
            <a:ext cx="4800534" cy="296667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9"/>
          <a:stretch/>
        </p:blipFill>
        <p:spPr>
          <a:xfrm>
            <a:off x="6012160" y="3068960"/>
            <a:ext cx="3114154" cy="379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846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6" y="548681"/>
            <a:ext cx="5213569" cy="5073826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0" r="24061"/>
          <a:stretch/>
        </p:blipFill>
        <p:spPr>
          <a:xfrm>
            <a:off x="5082988" y="548682"/>
            <a:ext cx="3916801" cy="5073825"/>
          </a:xfrm>
          <a:prstGeom prst="rect">
            <a:avLst/>
          </a:prstGeom>
        </p:spPr>
      </p:pic>
      <p:sp>
        <p:nvSpPr>
          <p:cNvPr id="4" name="กล่องข้อความ 3"/>
          <p:cNvSpPr txBox="1"/>
          <p:nvPr/>
        </p:nvSpPr>
        <p:spPr>
          <a:xfrm>
            <a:off x="5724128" y="3507167"/>
            <a:ext cx="684076" cy="5355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40</a:t>
            </a:r>
            <a:r>
              <a:rPr lang="en-US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5121028" y="4437112"/>
            <a:ext cx="792088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7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30</a:t>
            </a:r>
            <a:r>
              <a:rPr lang="en-US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055205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3" b="1700"/>
          <a:stretch/>
        </p:blipFill>
        <p:spPr>
          <a:xfrm>
            <a:off x="0" y="0"/>
            <a:ext cx="4929827" cy="6850812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628" y="3797930"/>
            <a:ext cx="4045071" cy="30338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ตัวแทนเนื้อหา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1" t="7744" r="10248" b="-5162"/>
          <a:stretch/>
        </p:blipFill>
        <p:spPr>
          <a:xfrm>
            <a:off x="4904696" y="764704"/>
            <a:ext cx="4163003" cy="2449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71247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มฆ 3"/>
          <p:cNvSpPr/>
          <p:nvPr/>
        </p:nvSpPr>
        <p:spPr>
          <a:xfrm>
            <a:off x="5456612" y="5157192"/>
            <a:ext cx="3361208" cy="1319856"/>
          </a:xfrm>
          <a:prstGeom prst="cloud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เมฆ 5"/>
          <p:cNvSpPr/>
          <p:nvPr/>
        </p:nvSpPr>
        <p:spPr>
          <a:xfrm>
            <a:off x="3239543" y="2548326"/>
            <a:ext cx="3059765" cy="2324236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เมฆ 6"/>
          <p:cNvSpPr/>
          <p:nvPr/>
        </p:nvSpPr>
        <p:spPr>
          <a:xfrm>
            <a:off x="168355" y="3233858"/>
            <a:ext cx="2819469" cy="958134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เมฆ 7"/>
          <p:cNvSpPr/>
          <p:nvPr/>
        </p:nvSpPr>
        <p:spPr>
          <a:xfrm>
            <a:off x="6578982" y="2276872"/>
            <a:ext cx="2538316" cy="1250292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เมฆ 8"/>
          <p:cNvSpPr/>
          <p:nvPr/>
        </p:nvSpPr>
        <p:spPr>
          <a:xfrm>
            <a:off x="6732240" y="3717032"/>
            <a:ext cx="1830610" cy="1313891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เมฆ 11"/>
          <p:cNvSpPr/>
          <p:nvPr/>
        </p:nvSpPr>
        <p:spPr>
          <a:xfrm rot="643837">
            <a:off x="2643644" y="5400369"/>
            <a:ext cx="2443632" cy="1061698"/>
          </a:xfrm>
          <a:prstGeom prst="cloud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เมฆ 12"/>
          <p:cNvSpPr/>
          <p:nvPr/>
        </p:nvSpPr>
        <p:spPr>
          <a:xfrm rot="618570">
            <a:off x="450288" y="4491159"/>
            <a:ext cx="2243987" cy="1375856"/>
          </a:xfrm>
          <a:prstGeom prst="cloud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3760029" y="3641706"/>
            <a:ext cx="2053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เ</a:t>
            </a:r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กษตรกร</a:t>
            </a: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6878459" y="2669909"/>
            <a:ext cx="1939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การเงิน/บัญชี</a:t>
            </a: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7053705" y="4071443"/>
            <a:ext cx="1285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err="1">
                <a:latin typeface="TH Kodchasal" panose="02000506000000020004" pitchFamily="2" charset="-34"/>
                <a:cs typeface="TH Kodchasal" panose="02000506000000020004" pitchFamily="2" charset="-34"/>
              </a:rPr>
              <a:t>ดิจิทัล</a:t>
            </a:r>
            <a:endParaRPr lang="th-TH" sz="36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956627" y="3463838"/>
            <a:ext cx="1239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ตลาด</a:t>
            </a:r>
          </a:p>
        </p:txBody>
      </p:sp>
      <p:sp>
        <p:nvSpPr>
          <p:cNvPr id="23" name="กล่องข้อความ 22"/>
          <p:cNvSpPr txBox="1"/>
          <p:nvPr/>
        </p:nvSpPr>
        <p:spPr>
          <a:xfrm>
            <a:off x="3727726" y="3102739"/>
            <a:ext cx="25517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กลุ่ม</a:t>
            </a:r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เกษตรกร</a:t>
            </a:r>
          </a:p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</a:t>
            </a:r>
          </a:p>
        </p:txBody>
      </p:sp>
      <p:sp>
        <p:nvSpPr>
          <p:cNvPr id="24" name="เมฆ 23"/>
          <p:cNvSpPr/>
          <p:nvPr/>
        </p:nvSpPr>
        <p:spPr>
          <a:xfrm>
            <a:off x="6030272" y="457962"/>
            <a:ext cx="2862208" cy="1622307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3037"/>
            <a:endParaRPr lang="th-TH" sz="2400" b="1" dirty="0">
              <a:solidFill>
                <a:schemeClr val="tx1">
                  <a:lumMod val="95000"/>
                  <a:lumOff val="5000"/>
                </a:schemeClr>
              </a:solidFill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25" name="เมฆ 24"/>
          <p:cNvSpPr/>
          <p:nvPr/>
        </p:nvSpPr>
        <p:spPr>
          <a:xfrm rot="10959950">
            <a:off x="641300" y="1318503"/>
            <a:ext cx="2169903" cy="1329309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กล่องข้อความ 25"/>
          <p:cNvSpPr txBox="1"/>
          <p:nvPr/>
        </p:nvSpPr>
        <p:spPr>
          <a:xfrm>
            <a:off x="1158958" y="1705395"/>
            <a:ext cx="1119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TSBI</a:t>
            </a:r>
            <a:endParaRPr lang="th-TH" sz="40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33" name="กล่องข้อความ 32"/>
          <p:cNvSpPr txBox="1"/>
          <p:nvPr/>
        </p:nvSpPr>
        <p:spPr>
          <a:xfrm>
            <a:off x="6343970" y="993933"/>
            <a:ext cx="2431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ตลาดหลักทรัพย์</a:t>
            </a:r>
          </a:p>
        </p:txBody>
      </p:sp>
      <p:sp>
        <p:nvSpPr>
          <p:cNvPr id="34" name="เมฆ 33"/>
          <p:cNvSpPr/>
          <p:nvPr/>
        </p:nvSpPr>
        <p:spPr>
          <a:xfrm>
            <a:off x="3112514" y="457962"/>
            <a:ext cx="2701046" cy="1561026"/>
          </a:xfrm>
          <a:prstGeom prst="cloud">
            <a:avLst/>
          </a:prstGeom>
          <a:gradFill flip="none" rotWithShape="1">
            <a:gsLst>
              <a:gs pos="0">
                <a:srgbClr val="6600FF">
                  <a:tint val="66000"/>
                  <a:satMod val="160000"/>
                </a:srgbClr>
              </a:gs>
              <a:gs pos="50000">
                <a:srgbClr val="6600FF">
                  <a:tint val="44500"/>
                  <a:satMod val="160000"/>
                </a:srgbClr>
              </a:gs>
              <a:gs pos="100000">
                <a:srgbClr val="66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4053887" y="982469"/>
            <a:ext cx="124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err="1">
                <a:latin typeface="TH Kodchasal" panose="02000506000000020004" pitchFamily="2" charset="-34"/>
                <a:cs typeface="TH Kodchasal" panose="02000506000000020004" pitchFamily="2" charset="-34"/>
              </a:rPr>
              <a:t>พช</a:t>
            </a:r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.</a:t>
            </a:r>
          </a:p>
        </p:txBody>
      </p:sp>
      <p:sp>
        <p:nvSpPr>
          <p:cNvPr id="35" name="กล่องข้อความ 34"/>
          <p:cNvSpPr txBox="1"/>
          <p:nvPr/>
        </p:nvSpPr>
        <p:spPr>
          <a:xfrm>
            <a:off x="5644285" y="5561223"/>
            <a:ext cx="3058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7"/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สถาบันการศึกษา</a:t>
            </a:r>
          </a:p>
        </p:txBody>
      </p:sp>
      <p:sp>
        <p:nvSpPr>
          <p:cNvPr id="36" name="กล่องข้อความ 35"/>
          <p:cNvSpPr txBox="1"/>
          <p:nvPr/>
        </p:nvSpPr>
        <p:spPr>
          <a:xfrm>
            <a:off x="807634" y="4870901"/>
            <a:ext cx="1773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สัมมาชีพ</a:t>
            </a:r>
          </a:p>
        </p:txBody>
      </p:sp>
      <p:sp>
        <p:nvSpPr>
          <p:cNvPr id="37" name="กล่องข้อความ 36"/>
          <p:cNvSpPr txBox="1"/>
          <p:nvPr/>
        </p:nvSpPr>
        <p:spPr>
          <a:xfrm>
            <a:off x="3358911" y="5608052"/>
            <a:ext cx="1239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ฯลฯ</a:t>
            </a:r>
          </a:p>
        </p:txBody>
      </p:sp>
    </p:spTree>
    <p:extLst>
      <p:ext uri="{BB962C8B-B14F-4D97-AF65-F5344CB8AC3E}">
        <p14:creationId xmlns:p14="http://schemas.microsoft.com/office/powerpoint/2010/main" val="3887252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545" y="3931180"/>
            <a:ext cx="3907455" cy="2926820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539552" y="836712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สานพลังประชารัฐ...</a:t>
            </a:r>
          </a:p>
          <a:p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พร้อมที่จะเป็นพลังลมใต้ปีกให้ท่าน</a:t>
            </a:r>
          </a:p>
          <a:p>
            <a:r>
              <a:rPr lang="th-TH" sz="4800" b="1" dirty="0">
                <a:cs typeface="TH Kodchasal" panose="02000506000000020004" pitchFamily="2" charset="-34"/>
              </a:rPr>
              <a:t>หนุนส่งให้ท่านไปให้ไกลที่สุด สูงที่สุด เท่าที่ท่านอยากไป ตามศักยภาพและความตั้งใจจริง และความสามารถพวกท่าน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2764897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139952" y="26814"/>
            <a:ext cx="4824536" cy="922114"/>
          </a:xfrm>
        </p:spPr>
        <p:txBody>
          <a:bodyPr>
            <a:normAutofit/>
          </a:bodyPr>
          <a:lstStyle/>
          <a:p>
            <a:pPr algn="r"/>
            <a:r>
              <a:rPr lang="th-TH" sz="5400" b="1" dirty="0">
                <a:solidFill>
                  <a:srgbClr val="008000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เกษตรกร ณ วันนี้</a:t>
            </a:r>
            <a:endParaRPr lang="en-US" sz="5400" b="1" dirty="0">
              <a:solidFill>
                <a:srgbClr val="008000"/>
              </a:solidFill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/>
          </p:nvPr>
        </p:nvGraphicFramePr>
        <p:xfrm>
          <a:off x="827584" y="980728"/>
          <a:ext cx="655272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สามเหลี่ยมหน้าจั่ว 4"/>
          <p:cNvSpPr/>
          <p:nvPr/>
        </p:nvSpPr>
        <p:spPr>
          <a:xfrm>
            <a:off x="3851920" y="193439"/>
            <a:ext cx="576064" cy="420843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5">
              <a:hueOff val="-2483469"/>
              <a:satOff val="9953"/>
              <a:lumOff val="2157"/>
              <a:alphaOff val="0"/>
            </a:schemeClr>
          </a:lnRef>
          <a:fillRef idx="1">
            <a:schemeClr val="accent5">
              <a:hueOff val="-2483469"/>
              <a:satOff val="9953"/>
              <a:lumOff val="2157"/>
              <a:alphaOff val="0"/>
            </a:schemeClr>
          </a:fillRef>
          <a:effectRef idx="0">
            <a:schemeClr val="accent5">
              <a:hueOff val="-2483469"/>
              <a:satOff val="9953"/>
              <a:lumOff val="2157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TextBox 5"/>
          <p:cNvSpPr txBox="1"/>
          <p:nvPr/>
        </p:nvSpPr>
        <p:spPr>
          <a:xfrm>
            <a:off x="950324" y="1844824"/>
            <a:ext cx="77261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 เพื่อขายวัตถุดิบ</a:t>
            </a:r>
          </a:p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เทคโนโลยีแทนแรงงานสัตว์ ขยายภูมิภาค</a:t>
            </a:r>
          </a:p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พืชพันธุ์ใหม่ สัตว์พันธุ์ใหม่ ของบริษัท</a:t>
            </a:r>
          </a:p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ปุ๋ยเคมี , ยาเคมี ,ต้นทุนสูง</a:t>
            </a:r>
          </a:p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 ความอุดมสมบูรณ์ทางธรรมชาติหายไป/</a:t>
            </a:r>
          </a:p>
          <a:p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   ป่าหายไป ๒๘</a:t>
            </a:r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ภาวะเกษตรกรสูงอายุ</a:t>
            </a:r>
          </a:p>
          <a:p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:  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การแข่งขันทั้งภายนอก ภายใต้ข้อตกลงตาม </a:t>
            </a:r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FTA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, </a:t>
            </a:r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AEC</a:t>
            </a:r>
            <a:r>
              <a:rPr lang="th-TH" dirty="0">
                <a:latin typeface="TH Kodchasal" panose="02000506000000020004" pitchFamily="2" charset="-34"/>
                <a:cs typeface="TH Kodchasal" panose="02000506000000020004" pitchFamily="2" charset="-34"/>
              </a:rPr>
              <a:t>, </a:t>
            </a:r>
            <a:r>
              <a:rPr lang="en-US" dirty="0">
                <a:latin typeface="TH Kodchasal" panose="02000506000000020004" pitchFamily="2" charset="-34"/>
                <a:cs typeface="TH Kodchasal" panose="02000506000000020004" pitchFamily="2" charset="-34"/>
              </a:rPr>
              <a:t>APEC </a:t>
            </a:r>
            <a:endParaRPr lang="th-TH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pPr algn="r"/>
            <a:endParaRPr lang="en-US" sz="2400" b="1" dirty="0">
              <a:solidFill>
                <a:srgbClr val="C00000"/>
              </a:solidFill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pPr algn="r"/>
            <a:endParaRPr lang="en-US" sz="2400" b="1" dirty="0">
              <a:solidFill>
                <a:srgbClr val="C00000"/>
              </a:solidFill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pPr algn="r"/>
            <a:r>
              <a:rPr lang="en-US" b="1" dirty="0">
                <a:solidFill>
                  <a:srgbClr val="C00000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*** </a:t>
            </a:r>
            <a:r>
              <a:rPr lang="th-TH" b="1" dirty="0">
                <a:solidFill>
                  <a:srgbClr val="C00000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หลุมดำ และกับดักที่เกษตรกรเผชิญในการนี้</a:t>
            </a:r>
            <a:endParaRPr lang="en-US" b="1" dirty="0">
              <a:solidFill>
                <a:srgbClr val="C00000"/>
              </a:solidFill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pic>
        <p:nvPicPr>
          <p:cNvPr id="7" name="Picture 2" descr="ผลการค้นหารูปภาพสำหรับ รูปภาพรถขนส่งอ้อย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13795"/>
            <a:ext cx="3240360" cy="296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2950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39552" y="116632"/>
            <a:ext cx="8064896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สู่ความยั่งยืน </a:t>
            </a:r>
            <a:r>
              <a:rPr lang="en-US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SDG </a:t>
            </a:r>
            <a:endParaRPr lang="th-TH" sz="4800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51520" y="908720"/>
            <a:ext cx="8640960" cy="23083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h-TH" sz="4800" b="1" u="sng" dirty="0">
                <a:latin typeface="TH Kodchasal" panose="02000506000000020004" pitchFamily="2" charset="-34"/>
                <a:cs typeface="TH Kodchasal" panose="02000506000000020004" pitchFamily="2" charset="-34"/>
              </a:rPr>
              <a:t>ความเดิม </a:t>
            </a:r>
          </a:p>
          <a:p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เป้าหมายการพัฒนาแห่งสหัสวรรษ </a:t>
            </a:r>
            <a:r>
              <a:rPr lang="en-US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MDG </a:t>
            </a:r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ได้สิ้นสุดลง ในปี 2558</a:t>
            </a:r>
            <a:r>
              <a:rPr lang="en-US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</a:t>
            </a:r>
            <a:endParaRPr lang="th-TH" sz="48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51520" y="3376151"/>
            <a:ext cx="8640960" cy="329320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sz="4800" b="1" u="sng" dirty="0">
                <a:latin typeface="TH Kodchasal" panose="02000506000000020004" pitchFamily="2" charset="-34"/>
                <a:cs typeface="TH Kodchasal" panose="02000506000000020004" pitchFamily="2" charset="-34"/>
              </a:rPr>
              <a:t>UN</a:t>
            </a:r>
            <a:r>
              <a:rPr lang="en-US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</a:t>
            </a:r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  </a:t>
            </a:r>
            <a:r>
              <a:rPr lang="th-TH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กำหนดวาระการพัฒนาที่ยั่งยืน </a:t>
            </a:r>
            <a:r>
              <a:rPr lang="en-US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SDG</a:t>
            </a:r>
            <a:endParaRPr lang="th-TH" sz="40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r>
              <a:rPr lang="th-TH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2558 – 2573 (2015 – 2030)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h-TH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เป้าหมาย      17  ข้อ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h-TH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เป้าประสงค์  169  เป้าประสงค์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th-TH" sz="4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ตัวชี้วัด        241  ตัว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33809615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786" y="5496685"/>
            <a:ext cx="1978634" cy="1316691"/>
          </a:xfrm>
          <a:prstGeom prst="rect">
            <a:avLst/>
          </a:prstGeom>
        </p:spPr>
      </p:pic>
      <p:sp>
        <p:nvSpPr>
          <p:cNvPr id="2" name="กล่องข้อความ 1"/>
          <p:cNvSpPr txBox="1"/>
          <p:nvPr/>
        </p:nvSpPr>
        <p:spPr>
          <a:xfrm>
            <a:off x="251520" y="420706"/>
            <a:ext cx="8784976" cy="50475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pc="-70" dirty="0">
                <a:latin typeface="TH Kodchasal" panose="02000506000000020004" pitchFamily="2" charset="-34"/>
                <a:cs typeface="+mj-cs"/>
              </a:rPr>
              <a:t>I am pool </a:t>
            </a:r>
            <a:r>
              <a:rPr lang="en-US" b="1" spc="-70" dirty="0">
                <a:latin typeface="TH Kodchasal" panose="02000506000000020004" pitchFamily="2" charset="-34"/>
                <a:cs typeface="+mj-cs"/>
              </a:rPr>
              <a:t>(SDG 1)</a:t>
            </a:r>
            <a:r>
              <a:rPr lang="en-US" spc="-70" dirty="0">
                <a:latin typeface="TH Kodchasal" panose="02000506000000020004" pitchFamily="2" charset="-34"/>
                <a:cs typeface="+mj-cs"/>
              </a:rPr>
              <a:t>, hungry</a:t>
            </a:r>
            <a:r>
              <a:rPr lang="en-US" b="1" spc="-70" dirty="0">
                <a:latin typeface="TH Kodchasal" panose="02000506000000020004" pitchFamily="2" charset="-34"/>
                <a:cs typeface="+mj-cs"/>
              </a:rPr>
              <a:t> (SDG 2)</a:t>
            </a:r>
            <a:r>
              <a:rPr lang="en-US" spc="-70" dirty="0">
                <a:latin typeface="TH Kodchasal" panose="02000506000000020004" pitchFamily="2" charset="-34"/>
                <a:cs typeface="+mj-cs"/>
              </a:rPr>
              <a:t>, sick </a:t>
            </a:r>
            <a:r>
              <a:rPr lang="en-US" b="1" spc="-70" dirty="0">
                <a:latin typeface="TH Kodchasal" panose="02000506000000020004" pitchFamily="2" charset="-34"/>
                <a:cs typeface="+mj-cs"/>
              </a:rPr>
              <a:t>(SDG 3)</a:t>
            </a:r>
            <a:r>
              <a:rPr lang="en-US" spc="-70" dirty="0">
                <a:latin typeface="TH Kodchasal" panose="02000506000000020004" pitchFamily="2" charset="-34"/>
                <a:cs typeface="+mj-cs"/>
              </a:rPr>
              <a:t>, uneducated</a:t>
            </a:r>
            <a:r>
              <a:rPr lang="en-US" b="1" spc="-70" dirty="0">
                <a:latin typeface="TH Kodchasal" panose="02000506000000020004" pitchFamily="2" charset="-34"/>
                <a:cs typeface="+mj-cs"/>
              </a:rPr>
              <a:t> (SDG 4)</a:t>
            </a:r>
            <a:r>
              <a:rPr lang="en-US" spc="-70" dirty="0">
                <a:latin typeface="TH Kodchasal" panose="02000506000000020004" pitchFamily="2" charset="-34"/>
                <a:cs typeface="+mj-cs"/>
              </a:rPr>
              <a:t>,</a:t>
            </a:r>
            <a:r>
              <a:rPr lang="en-US" b="1" spc="-70" dirty="0">
                <a:latin typeface="TH Kodchasal" panose="02000506000000020004" pitchFamily="2" charset="-34"/>
                <a:cs typeface="+mj-cs"/>
              </a:rPr>
              <a:t> 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and I do not know anything about gender equality 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(SDG 5)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</a:t>
            </a:r>
          </a:p>
          <a:p>
            <a:endParaRPr lang="en-US" sz="1400" dirty="0">
              <a:latin typeface="TH Kodchasal" panose="02000506000000020004" pitchFamily="2" charset="-34"/>
              <a:cs typeface="+mj-cs"/>
            </a:endParaRPr>
          </a:p>
          <a:p>
            <a:r>
              <a:rPr lang="en-US" dirty="0">
                <a:latin typeface="TH Kodchasal" panose="02000506000000020004" pitchFamily="2" charset="-34"/>
                <a:cs typeface="+mj-cs"/>
              </a:rPr>
              <a:t>I drink water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6)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to have energy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7)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</a:t>
            </a:r>
          </a:p>
          <a:p>
            <a:r>
              <a:rPr lang="en-US" dirty="0">
                <a:latin typeface="TH Kodchasal" panose="02000506000000020004" pitchFamily="2" charset="-34"/>
                <a:cs typeface="+mj-cs"/>
              </a:rPr>
              <a:t>so I can work 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(SDG 8)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for the industry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9)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</a:t>
            </a:r>
          </a:p>
          <a:p>
            <a:r>
              <a:rPr lang="en-US" dirty="0">
                <a:latin typeface="TH Kodchasal" panose="02000506000000020004" pitchFamily="2" charset="-34"/>
                <a:cs typeface="+mj-cs"/>
              </a:rPr>
              <a:t>to reduce inequalities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10)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</a:t>
            </a:r>
          </a:p>
          <a:p>
            <a:endParaRPr lang="en-US" sz="1400" dirty="0">
              <a:latin typeface="TH Kodchasal" panose="02000506000000020004" pitchFamily="2" charset="-34"/>
              <a:cs typeface="+mj-cs"/>
            </a:endParaRPr>
          </a:p>
          <a:p>
            <a:r>
              <a:rPr lang="en-US" dirty="0">
                <a:latin typeface="TH Kodchasal" panose="02000506000000020004" pitchFamily="2" charset="-34"/>
                <a:cs typeface="+mj-cs"/>
              </a:rPr>
              <a:t>I can now live in the city 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(SDG 11)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but I produce and consume too much 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(SDG 12)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which contributes to climate change 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(SDG 13)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and destroys life below water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14)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and life on land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15)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</a:t>
            </a:r>
          </a:p>
          <a:p>
            <a:endParaRPr lang="en-US" sz="1400" dirty="0">
              <a:latin typeface="TH Kodchasal" panose="02000506000000020004" pitchFamily="2" charset="-34"/>
              <a:cs typeface="+mj-cs"/>
            </a:endParaRPr>
          </a:p>
          <a:p>
            <a:r>
              <a:rPr lang="en-US" dirty="0">
                <a:latin typeface="TH Kodchasal" panose="02000506000000020004" pitchFamily="2" charset="-34"/>
                <a:cs typeface="+mj-cs"/>
              </a:rPr>
              <a:t>In order to transform the world, we need peace, justice and strong institutions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 (SDG 16)</a:t>
            </a:r>
            <a:r>
              <a:rPr lang="en-US" dirty="0">
                <a:latin typeface="TH Kodchasal" panose="02000506000000020004" pitchFamily="2" charset="-34"/>
                <a:cs typeface="+mj-cs"/>
              </a:rPr>
              <a:t>, and partnership for goals </a:t>
            </a:r>
            <a:r>
              <a:rPr lang="en-US" b="1" dirty="0">
                <a:latin typeface="TH Kodchasal" panose="02000506000000020004" pitchFamily="2" charset="-34"/>
                <a:cs typeface="+mj-cs"/>
              </a:rPr>
              <a:t>(SDG 17).</a:t>
            </a:r>
            <a:endParaRPr lang="th-TH" b="1" dirty="0">
              <a:latin typeface="TH Kodchasal" panose="02000506000000020004" pitchFamily="2" charset="-34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784056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323528" y="25460"/>
            <a:ext cx="856895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SDGs       17 </a:t>
            </a:r>
            <a:r>
              <a:rPr lang="th-TH" b="1" dirty="0">
                <a:solidFill>
                  <a:srgbClr val="C00000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ข้อ       3 มิติ  (สังคม เศรษฐกิจ สิ่งแวดล้อม)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974207"/>
              </p:ext>
            </p:extLst>
          </p:nvPr>
        </p:nvGraphicFramePr>
        <p:xfrm>
          <a:off x="107504" y="630380"/>
          <a:ext cx="8928992" cy="61156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6324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เป้าหมาย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มิติสังคม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มิติเศรษฐกิจ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มิติสิ่งแวดล้อม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3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1. ขจัดความยากจน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3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2. ขจัดความหิวโหย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1620">
                <a:tc>
                  <a:txBody>
                    <a:bodyPr/>
                    <a:lstStyle/>
                    <a:p>
                      <a:r>
                        <a:rPr lang="th-TH" sz="33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3. การมีสุขภาวะและความเป็นอยู่ที่ดี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3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4. การได้รับการศึกษาที่เท่าเทียม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3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5. ความเท่าเทียมทางเพศ ชาย-หญิง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3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6.</a:t>
                      </a:r>
                      <a:r>
                        <a:rPr lang="th-TH" sz="3300" baseline="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 การจัดการน้ำและสุขาภิบาล</a:t>
                      </a:r>
                      <a:endParaRPr lang="th-TH" sz="3300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976" y="1628800"/>
            <a:ext cx="523128" cy="504056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596" y="2276872"/>
            <a:ext cx="523128" cy="50405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976" y="3169405"/>
            <a:ext cx="523128" cy="50405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596" y="4239072"/>
            <a:ext cx="523128" cy="504056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976" y="5373216"/>
            <a:ext cx="523128" cy="504056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368" y="6165304"/>
            <a:ext cx="52312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950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30060"/>
              </p:ext>
            </p:extLst>
          </p:nvPr>
        </p:nvGraphicFramePr>
        <p:xfrm>
          <a:off x="107504" y="116632"/>
          <a:ext cx="8928992" cy="66004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6324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เป้าหมาย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มิติสังคม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มิติเศรษฐกิจ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มิติสิ่งแวดล้อม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en-US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7. </a:t>
                      </a:r>
                      <a:r>
                        <a:rPr lang="th-TH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พลังงานที่สะอาดที่ทุกคนเข้าถึงได้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8. การจ้างงานที่มีคุณค่าและการเติบโตทางเศรษฐกิจ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9. อุตสาหกรรม นวัตกรรม โครงสร้างพื้นฐาน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10. ลดความเหลื่อมล้ำ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1620">
                <a:tc>
                  <a:txBody>
                    <a:bodyPr/>
                    <a:lstStyle/>
                    <a:p>
                      <a:r>
                        <a:rPr lang="th-TH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11. การพัฒนาเมืองและถิ่นฐานมนุษย์ที่ยั่งยืน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0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12. แผนการบริโภคและการผลิตที่ยั่งยืน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5296" y="1268760"/>
            <a:ext cx="523128" cy="504056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533" y="2367009"/>
            <a:ext cx="523128" cy="50405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33" y="4149080"/>
            <a:ext cx="523128" cy="50405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641" y="4941168"/>
            <a:ext cx="523128" cy="504056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641" y="5949280"/>
            <a:ext cx="523128" cy="504056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356992"/>
            <a:ext cx="52312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920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552432"/>
              </p:ext>
            </p:extLst>
          </p:nvPr>
        </p:nvGraphicFramePr>
        <p:xfrm>
          <a:off x="107504" y="20742"/>
          <a:ext cx="8928992" cy="6766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6324"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เป้าหมาย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มิติสังคม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มิติเศรษฐกิจ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>
                          <a:solidFill>
                            <a:srgbClr val="002060"/>
                          </a:solidFill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มิติสิ่งแวดล้อม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13. การรับมือกับการเปลี่ยนแปลงภูมิอากาศ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14. การใช้ประโยชน์จากมหาสมุทรและทรัพยากรทางทะเล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15. การใช้ประโยชน์จากระบบนิเวศน์ทางบก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324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16.</a:t>
                      </a:r>
                      <a:r>
                        <a:rPr lang="th-TH" sz="3200" baseline="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 สังคมสงบสุข ยุติธรรม ไม่แบ่งแยก</a:t>
                      </a:r>
                      <a:endParaRPr lang="th-TH" sz="3200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1620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Kodchasal" panose="02000506000000020004" pitchFamily="2" charset="-34"/>
                          <a:cs typeface="TH Kodchasal" panose="02000506000000020004" pitchFamily="2" charset="-34"/>
                        </a:rPr>
                        <a:t>17. ความร่วมมือเพื่อการพัฒนาที่ยั่งยืน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endParaRPr lang="th-TH" dirty="0">
                        <a:latin typeface="TH Kodchasal" panose="02000506000000020004" pitchFamily="2" charset="-34"/>
                        <a:cs typeface="TH Kodchasal" panose="02000506000000020004" pitchFamily="2" charset="-34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058" y="2708920"/>
            <a:ext cx="523128" cy="504056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058" y="4005064"/>
            <a:ext cx="523128" cy="50405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596" y="6093296"/>
            <a:ext cx="523128" cy="50405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6093296"/>
            <a:ext cx="523128" cy="504056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6206" y="6093296"/>
            <a:ext cx="523128" cy="504056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962" y="4941168"/>
            <a:ext cx="523128" cy="504056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058" y="1268760"/>
            <a:ext cx="523128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934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เมฆ 1"/>
          <p:cNvSpPr/>
          <p:nvPr/>
        </p:nvSpPr>
        <p:spPr>
          <a:xfrm>
            <a:off x="6074114" y="3004307"/>
            <a:ext cx="2880320" cy="1576821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เมฆ 2"/>
          <p:cNvSpPr/>
          <p:nvPr/>
        </p:nvSpPr>
        <p:spPr>
          <a:xfrm>
            <a:off x="240363" y="2837398"/>
            <a:ext cx="2027381" cy="1654523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เมฆ 3"/>
          <p:cNvSpPr/>
          <p:nvPr/>
        </p:nvSpPr>
        <p:spPr>
          <a:xfrm>
            <a:off x="2339752" y="5013176"/>
            <a:ext cx="4335096" cy="1728192"/>
          </a:xfrm>
          <a:prstGeom prst="cloud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เมฆ 4"/>
          <p:cNvSpPr/>
          <p:nvPr/>
        </p:nvSpPr>
        <p:spPr>
          <a:xfrm rot="618570">
            <a:off x="3164834" y="2543446"/>
            <a:ext cx="2243987" cy="1375856"/>
          </a:xfrm>
          <a:prstGeom prst="cloud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634498" y="3380345"/>
            <a:ext cx="1239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SDG 1</a:t>
            </a:r>
            <a:endParaRPr lang="th-TH" sz="36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6706380" y="3558720"/>
            <a:ext cx="1538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SDG 17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8" name="เมฆ 7"/>
          <p:cNvSpPr/>
          <p:nvPr/>
        </p:nvSpPr>
        <p:spPr>
          <a:xfrm rot="10959950">
            <a:off x="1603495" y="928004"/>
            <a:ext cx="2169903" cy="1329309"/>
          </a:xfrm>
          <a:prstGeom prst="cloud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1873607" y="1407772"/>
            <a:ext cx="1648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SDG 14</a:t>
            </a:r>
            <a:endParaRPr lang="th-TH" sz="40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0" name="เมฆ 9"/>
          <p:cNvSpPr/>
          <p:nvPr/>
        </p:nvSpPr>
        <p:spPr>
          <a:xfrm>
            <a:off x="5221895" y="878262"/>
            <a:ext cx="2701046" cy="1561026"/>
          </a:xfrm>
          <a:prstGeom prst="cloud">
            <a:avLst/>
          </a:prstGeom>
          <a:gradFill flip="none" rotWithShape="1">
            <a:gsLst>
              <a:gs pos="0">
                <a:srgbClr val="6600FF">
                  <a:tint val="66000"/>
                  <a:satMod val="160000"/>
                </a:srgbClr>
              </a:gs>
              <a:gs pos="50000">
                <a:srgbClr val="6600FF">
                  <a:tint val="44500"/>
                  <a:satMod val="160000"/>
                </a:srgbClr>
              </a:gs>
              <a:gs pos="100000">
                <a:srgbClr val="66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5868144" y="1402769"/>
            <a:ext cx="1512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SDG 10</a:t>
            </a:r>
            <a:endParaRPr lang="th-TH" sz="36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3666196" y="2923188"/>
            <a:ext cx="1265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SDG 2</a:t>
            </a:r>
            <a:endParaRPr lang="th-TH" sz="36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3010216" y="5365535"/>
            <a:ext cx="3564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ท่องเที่ยววิถี</a:t>
            </a:r>
            <a:r>
              <a:rPr lang="th-TH" sz="3600" b="1" dirty="0" err="1">
                <a:latin typeface="TH Kodchasal" panose="02000506000000020004" pitchFamily="2" charset="-34"/>
                <a:cs typeface="TH Kodchasal" panose="02000506000000020004" pitchFamily="2" charset="-34"/>
              </a:rPr>
              <a:t>โหนดนาเล</a:t>
            </a:r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ต.ท่าหิน</a:t>
            </a: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323528" y="56818"/>
            <a:ext cx="8630905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dirty="0">
                <a:latin typeface="TH Kodchasal" panose="02000506000000020004" pitchFamily="2" charset="-34"/>
                <a:cs typeface="TH Kodchasal" panose="02000506000000020004" pitchFamily="2" charset="-34"/>
              </a:rPr>
              <a:t>การวิเคราะห์ความสัมพันธ์  </a:t>
            </a:r>
            <a:r>
              <a:rPr lang="en-US" sz="4000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SDGs</a:t>
            </a:r>
            <a:endParaRPr lang="th-TH" sz="4000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6" name="บล็อกส่วนโค้ง 15"/>
          <p:cNvSpPr/>
          <p:nvPr/>
        </p:nvSpPr>
        <p:spPr>
          <a:xfrm rot="12264479">
            <a:off x="1882590" y="4263810"/>
            <a:ext cx="3023275" cy="432048"/>
          </a:xfrm>
          <a:prstGeom prst="blockArc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7" name="บล็อกส่วนโค้ง 16"/>
          <p:cNvSpPr/>
          <p:nvPr/>
        </p:nvSpPr>
        <p:spPr>
          <a:xfrm rot="18012470">
            <a:off x="3984334" y="3410936"/>
            <a:ext cx="3295166" cy="461354"/>
          </a:xfrm>
          <a:prstGeom prst="blockArc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8" name="บล็อกส่วนโค้ง 17"/>
          <p:cNvSpPr/>
          <p:nvPr/>
        </p:nvSpPr>
        <p:spPr>
          <a:xfrm rot="19381715">
            <a:off x="4552320" y="4352298"/>
            <a:ext cx="2040667" cy="432048"/>
          </a:xfrm>
          <a:prstGeom prst="blockArc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9" name="บล็อกส่วนโค้ง 18"/>
          <p:cNvSpPr/>
          <p:nvPr/>
        </p:nvSpPr>
        <p:spPr>
          <a:xfrm rot="18576355">
            <a:off x="752552" y="2278527"/>
            <a:ext cx="1537717" cy="478100"/>
          </a:xfrm>
          <a:prstGeom prst="blockArc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บล็อกส่วนโค้ง 19"/>
          <p:cNvSpPr/>
          <p:nvPr/>
        </p:nvSpPr>
        <p:spPr>
          <a:xfrm rot="14869631">
            <a:off x="3762060" y="4210778"/>
            <a:ext cx="1393917" cy="432048"/>
          </a:xfrm>
          <a:prstGeom prst="blockArc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410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50"/>
          <a:stretch/>
        </p:blipFill>
        <p:spPr>
          <a:xfrm>
            <a:off x="1259632" y="692696"/>
            <a:ext cx="6536744" cy="530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19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381" y="116632"/>
            <a:ext cx="8739057" cy="100985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ณ วันนี้ เกษตรกรไทย</a:t>
            </a:r>
            <a:endParaRPr lang="th-TH" dirty="0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212695" y="1126484"/>
            <a:ext cx="2731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มันสำปะหลัง</a:t>
            </a:r>
            <a:endParaRPr lang="th-TH" sz="3600" dirty="0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7884368" y="420713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อ้อย</a:t>
            </a:r>
            <a:endParaRPr lang="th-TH" sz="3600" dirty="0"/>
          </a:p>
        </p:txBody>
      </p:sp>
      <p:pic>
        <p:nvPicPr>
          <p:cNvPr id="6" name="Picture 2" descr="C:\Users\admin\Desktop\รปกิจกรรมดิว\n20160120153626_9827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9"/>
          <a:stretch/>
        </p:blipFill>
        <p:spPr bwMode="auto">
          <a:xfrm>
            <a:off x="62273" y="1772816"/>
            <a:ext cx="2570650" cy="1844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" b="9288"/>
          <a:stretch/>
        </p:blipFill>
        <p:spPr>
          <a:xfrm>
            <a:off x="2798872" y="1772815"/>
            <a:ext cx="3007176" cy="1844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"/>
          <a:stretch/>
        </p:blipFill>
        <p:spPr>
          <a:xfrm>
            <a:off x="5941843" y="1800664"/>
            <a:ext cx="3017180" cy="1844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0" y="4853462"/>
            <a:ext cx="2988133" cy="1992088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104" y="4853461"/>
            <a:ext cx="2980763" cy="1987175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173" y="4818112"/>
            <a:ext cx="3059832" cy="20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97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122123"/>
            <a:ext cx="8904679" cy="84361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ณ วันนี้ เกษตรกรไทย</a:t>
            </a:r>
            <a:endParaRPr lang="th-TH" dirty="0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359700" y="96574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ข้าว</a:t>
            </a:r>
            <a:endParaRPr lang="th-TH" sz="3600" dirty="0"/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827" y="1643240"/>
            <a:ext cx="2652593" cy="1768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ผลการค้นหารูปภาพสำหรับ รูปภาพทำน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9"/>
          <a:stretch/>
        </p:blipFill>
        <p:spPr bwMode="auto">
          <a:xfrm>
            <a:off x="454622" y="1626614"/>
            <a:ext cx="2637910" cy="176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8" descr="ผลการค้นหารูปภาพสำหรับ รูปภาพส่งออกสินค้าเกษตร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9"/>
          <a:stretch/>
        </p:blipFill>
        <p:spPr bwMode="auto">
          <a:xfrm>
            <a:off x="6228184" y="1629121"/>
            <a:ext cx="2555610" cy="179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กล่องข้อความ 2"/>
          <p:cNvSpPr txBox="1"/>
          <p:nvPr/>
        </p:nvSpPr>
        <p:spPr>
          <a:xfrm>
            <a:off x="454622" y="4212942"/>
            <a:ext cx="1813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ข้าวโพด</a:t>
            </a:r>
            <a:endParaRPr lang="th-TH" sz="3600" dirty="0"/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85" y="4940472"/>
            <a:ext cx="2533905" cy="1425321"/>
          </a:xfrm>
          <a:prstGeom prst="rect">
            <a:avLst/>
          </a:prstGeom>
        </p:spPr>
      </p:pic>
      <p:pic>
        <p:nvPicPr>
          <p:cNvPr id="2052" name="Picture 4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429" y="4365104"/>
            <a:ext cx="3445754" cy="238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77" y="4940471"/>
            <a:ext cx="2149665" cy="142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49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สินค้าเกษตรและเกษตรกรไทยในปัจจุบัน</a:t>
            </a:r>
          </a:p>
        </p:txBody>
      </p:sp>
      <p:sp>
        <p:nvSpPr>
          <p:cNvPr id="5" name="สามเหลี่ยมหน้าจั่ว 4"/>
          <p:cNvSpPr/>
          <p:nvPr/>
        </p:nvSpPr>
        <p:spPr>
          <a:xfrm>
            <a:off x="613520" y="1844824"/>
            <a:ext cx="3816424" cy="3960440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ามเหลี่ยมหน้าจั่ว 5"/>
          <p:cNvSpPr/>
          <p:nvPr/>
        </p:nvSpPr>
        <p:spPr>
          <a:xfrm rot="10800000">
            <a:off x="2521732" y="1844824"/>
            <a:ext cx="3778460" cy="3960440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2053680" y="2852936"/>
            <a:ext cx="9361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>
            <a:stCxn id="5" idx="1"/>
            <a:endCxn id="6" idx="5"/>
          </p:cNvCxnSpPr>
          <p:nvPr/>
        </p:nvCxnSpPr>
        <p:spPr>
          <a:xfrm>
            <a:off x="1567626" y="3825044"/>
            <a:ext cx="189872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กล่องข้อความ 10"/>
          <p:cNvSpPr txBox="1"/>
          <p:nvPr/>
        </p:nvSpPr>
        <p:spPr>
          <a:xfrm>
            <a:off x="705786" y="3064278"/>
            <a:ext cx="735825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7</a:t>
            </a:r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168358" y="4211724"/>
            <a:ext cx="870225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90</a:t>
            </a:r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971600" y="1916832"/>
            <a:ext cx="711991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3</a:t>
            </a:r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1683591" y="4621160"/>
            <a:ext cx="162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ขายวัตถุดิบ</a:t>
            </a: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1979712" y="3176972"/>
            <a:ext cx="1176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แปรรูป</a:t>
            </a: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1763688" y="2267290"/>
            <a:ext cx="1674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ผู้ประกอบการ</a:t>
            </a:r>
          </a:p>
        </p:txBody>
      </p:sp>
      <p:cxnSp>
        <p:nvCxnSpPr>
          <p:cNvPr id="19" name="ตัวเชื่อมต่อตรง 18"/>
          <p:cNvCxnSpPr/>
          <p:nvPr/>
        </p:nvCxnSpPr>
        <p:spPr>
          <a:xfrm>
            <a:off x="2989784" y="2852936"/>
            <a:ext cx="288032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3493840" y="3823638"/>
            <a:ext cx="1890210" cy="5878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กล่องข้อความ 21"/>
          <p:cNvSpPr txBox="1"/>
          <p:nvPr/>
        </p:nvSpPr>
        <p:spPr>
          <a:xfrm>
            <a:off x="5376645" y="3819599"/>
            <a:ext cx="2077635" cy="13542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10 </a:t>
            </a:r>
          </a:p>
          <a:p>
            <a:r>
              <a:rPr lang="th-TH" sz="27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ราคาวัตถุดิบ  </a:t>
            </a:r>
          </a:p>
          <a:p>
            <a:r>
              <a:rPr lang="th-TH" sz="27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คุ้มทุน/ขาดทุน</a:t>
            </a:r>
          </a:p>
        </p:txBody>
      </p:sp>
      <p:sp>
        <p:nvSpPr>
          <p:cNvPr id="23" name="กล่องข้อความ 22"/>
          <p:cNvSpPr txBox="1"/>
          <p:nvPr/>
        </p:nvSpPr>
        <p:spPr>
          <a:xfrm>
            <a:off x="5902189" y="2762925"/>
            <a:ext cx="1478123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25 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เพิ่มมูลค่า</a:t>
            </a:r>
          </a:p>
        </p:txBody>
      </p:sp>
      <p:sp>
        <p:nvSpPr>
          <p:cNvPr id="24" name="กล่องข้อความ 23"/>
          <p:cNvSpPr txBox="1"/>
          <p:nvPr/>
        </p:nvSpPr>
        <p:spPr>
          <a:xfrm>
            <a:off x="6335688" y="1700808"/>
            <a:ext cx="1548680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50 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เพิ่มมูลค่า</a:t>
            </a:r>
          </a:p>
        </p:txBody>
      </p:sp>
      <p:sp>
        <p:nvSpPr>
          <p:cNvPr id="27" name="วงเล็บเหลี่ยมขวา 26"/>
          <p:cNvSpPr/>
          <p:nvPr/>
        </p:nvSpPr>
        <p:spPr>
          <a:xfrm>
            <a:off x="7454280" y="1892497"/>
            <a:ext cx="197631" cy="3816424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กล่องข้อความ 27"/>
          <p:cNvSpPr txBox="1"/>
          <p:nvPr/>
        </p:nvSpPr>
        <p:spPr>
          <a:xfrm>
            <a:off x="7812869" y="3176972"/>
            <a:ext cx="1079611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มูลค่า/ราคา</a:t>
            </a:r>
          </a:p>
        </p:txBody>
      </p:sp>
    </p:spTree>
    <p:extLst>
      <p:ext uri="{BB962C8B-B14F-4D97-AF65-F5344CB8AC3E}">
        <p14:creationId xmlns:p14="http://schemas.microsoft.com/office/powerpoint/2010/main" val="3439980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5398" y="244100"/>
            <a:ext cx="4170839" cy="68165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เส้นทางสินค้า/ราคา</a:t>
            </a:r>
            <a:endParaRPr lang="th-TH" dirty="0"/>
          </a:p>
        </p:txBody>
      </p:sp>
      <p:cxnSp>
        <p:nvCxnSpPr>
          <p:cNvPr id="19" name="ลูกศรเชื่อมต่อแบบตรง 18"/>
          <p:cNvCxnSpPr/>
          <p:nvPr/>
        </p:nvCxnSpPr>
        <p:spPr>
          <a:xfrm flipV="1">
            <a:off x="1470082" y="6021288"/>
            <a:ext cx="6984776" cy="32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 flipH="1" flipV="1">
            <a:off x="1444026" y="925752"/>
            <a:ext cx="12543" cy="50955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>
            <a:off x="1470082" y="5197346"/>
            <a:ext cx="394115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>
            <a:off x="5411240" y="925752"/>
            <a:ext cx="0" cy="50955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ตัวเชื่อมต่อตรง 50"/>
          <p:cNvCxnSpPr/>
          <p:nvPr/>
        </p:nvCxnSpPr>
        <p:spPr>
          <a:xfrm>
            <a:off x="1484820" y="2737814"/>
            <a:ext cx="38792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ตัวเชื่อมต่อตรง 59"/>
          <p:cNvCxnSpPr/>
          <p:nvPr/>
        </p:nvCxnSpPr>
        <p:spPr>
          <a:xfrm>
            <a:off x="1539882" y="4392226"/>
            <a:ext cx="3871358" cy="289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กล่องข้อความ 73"/>
          <p:cNvSpPr txBox="1"/>
          <p:nvPr/>
        </p:nvSpPr>
        <p:spPr>
          <a:xfrm>
            <a:off x="839175" y="54487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tx2">
                    <a:lumMod val="75000"/>
                  </a:schemeClr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  ราคา</a:t>
            </a:r>
            <a:endParaRPr lang="th-TH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5" name="กล่องข้อความ 74"/>
          <p:cNvSpPr txBox="1"/>
          <p:nvPr/>
        </p:nvSpPr>
        <p:spPr>
          <a:xfrm>
            <a:off x="622857" y="4954457"/>
            <a:ext cx="1224430" cy="53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กล่องข้อความ 75"/>
          <p:cNvSpPr txBox="1"/>
          <p:nvPr/>
        </p:nvSpPr>
        <p:spPr>
          <a:xfrm>
            <a:off x="5634533" y="2590744"/>
            <a:ext cx="1224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ผู้แปรรูป</a:t>
            </a:r>
            <a:endParaRPr lang="th-TH" sz="2400" dirty="0"/>
          </a:p>
        </p:txBody>
      </p:sp>
      <p:sp>
        <p:nvSpPr>
          <p:cNvPr id="77" name="กล่องข้อความ 76"/>
          <p:cNvSpPr txBox="1"/>
          <p:nvPr/>
        </p:nvSpPr>
        <p:spPr>
          <a:xfrm>
            <a:off x="5556674" y="4228127"/>
            <a:ext cx="237626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3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พ่อค้าผู้รวบรวม</a:t>
            </a:r>
            <a:endParaRPr lang="th-TH" sz="2300" dirty="0"/>
          </a:p>
        </p:txBody>
      </p:sp>
      <p:sp>
        <p:nvSpPr>
          <p:cNvPr id="79" name="กล่องข้อความ 78"/>
          <p:cNvSpPr txBox="1"/>
          <p:nvPr/>
        </p:nvSpPr>
        <p:spPr>
          <a:xfrm>
            <a:off x="5556674" y="1118558"/>
            <a:ext cx="1886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tx2">
                    <a:lumMod val="75000"/>
                  </a:schemeClr>
                </a:solidFill>
                <a:cs typeface="TH Kodchasal" panose="02000506000000020004" pitchFamily="2" charset="-34"/>
              </a:rPr>
              <a:t>ขายตลาด</a:t>
            </a:r>
            <a:endParaRPr lang="th-TH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กล่องข้อความ 79"/>
          <p:cNvSpPr txBox="1"/>
          <p:nvPr/>
        </p:nvSpPr>
        <p:spPr>
          <a:xfrm>
            <a:off x="654106" y="4144387"/>
            <a:ext cx="1224430" cy="53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กล่องข้อความ 80"/>
          <p:cNvSpPr txBox="1"/>
          <p:nvPr/>
        </p:nvSpPr>
        <p:spPr>
          <a:xfrm>
            <a:off x="629341" y="2484561"/>
            <a:ext cx="1224430" cy="53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2" name="กล่องข้อความ 81"/>
          <p:cNvSpPr txBox="1"/>
          <p:nvPr/>
        </p:nvSpPr>
        <p:spPr>
          <a:xfrm>
            <a:off x="622857" y="1089852"/>
            <a:ext cx="1224430" cy="53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กล่องข้อความ 76"/>
          <p:cNvSpPr txBox="1"/>
          <p:nvPr/>
        </p:nvSpPr>
        <p:spPr>
          <a:xfrm>
            <a:off x="5556674" y="5078135"/>
            <a:ext cx="260457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3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เกษตรกรผู้ผลิตสินค้า</a:t>
            </a:r>
          </a:p>
          <a:p>
            <a:endParaRPr lang="th-TH" sz="2300" dirty="0"/>
          </a:p>
        </p:txBody>
      </p:sp>
      <p:cxnSp>
        <p:nvCxnSpPr>
          <p:cNvPr id="32" name="ตัวเชื่อมต่อตรง 31"/>
          <p:cNvCxnSpPr/>
          <p:nvPr/>
        </p:nvCxnSpPr>
        <p:spPr>
          <a:xfrm>
            <a:off x="1456569" y="1339642"/>
            <a:ext cx="38792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กล่องข้อความ 75"/>
          <p:cNvSpPr txBox="1"/>
          <p:nvPr/>
        </p:nvSpPr>
        <p:spPr>
          <a:xfrm>
            <a:off x="7842643" y="6104676"/>
            <a:ext cx="1224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ปริมาณ</a:t>
            </a:r>
            <a:endParaRPr lang="th-TH" sz="2400" dirty="0"/>
          </a:p>
        </p:txBody>
      </p:sp>
      <p:sp>
        <p:nvSpPr>
          <p:cNvPr id="6" name="AutoShape 2" descr="Image result for à¸£à¸¹à¸à¸à¸¥à¹à¸§à¸¢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3" name="Picture 3" descr="C:\Users\admin\Desktop\Hanging_Banana-300x2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224" y="6055329"/>
            <a:ext cx="1271728" cy="79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832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31007" y="106963"/>
            <a:ext cx="8229600" cy="77809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h-TH" sz="54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อนาคต</a:t>
            </a:r>
          </a:p>
        </p:txBody>
      </p:sp>
      <p:sp>
        <p:nvSpPr>
          <p:cNvPr id="4" name="สามเหลี่ยมหน้าจั่ว 3"/>
          <p:cNvSpPr/>
          <p:nvPr/>
        </p:nvSpPr>
        <p:spPr>
          <a:xfrm>
            <a:off x="1095820" y="2069560"/>
            <a:ext cx="4680520" cy="446449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2444538" y="3923838"/>
            <a:ext cx="1944216" cy="40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ตัวเชื่อมต่อตรง 5"/>
          <p:cNvCxnSpPr/>
          <p:nvPr/>
        </p:nvCxnSpPr>
        <p:spPr>
          <a:xfrm>
            <a:off x="1886311" y="5072816"/>
            <a:ext cx="3060669" cy="217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กล่องข้อความ 6"/>
          <p:cNvSpPr txBox="1"/>
          <p:nvPr/>
        </p:nvSpPr>
        <p:spPr>
          <a:xfrm>
            <a:off x="1000082" y="4074266"/>
            <a:ext cx="886229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40</a:t>
            </a:r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309771" y="5298642"/>
            <a:ext cx="949861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30</a:t>
            </a:r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1827603" y="2677360"/>
            <a:ext cx="872189" cy="6068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30</a:t>
            </a:r>
            <a:r>
              <a:rPr lang="en-US" sz="32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%</a:t>
            </a:r>
            <a:endParaRPr lang="th-TH" sz="32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2786549" y="5474005"/>
            <a:ext cx="1987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ขายวัตถุดิบ</a:t>
            </a: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2946115" y="4246535"/>
            <a:ext cx="1442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แปรรูป</a:t>
            </a: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2833317" y="3313103"/>
            <a:ext cx="2053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ผู้ประกอบการ</a:t>
            </a: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308" y="885062"/>
            <a:ext cx="3200674" cy="12580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กล่องข้อความ 2"/>
          <p:cNvSpPr txBox="1"/>
          <p:nvPr/>
        </p:nvSpPr>
        <p:spPr>
          <a:xfrm>
            <a:off x="5223268" y="2257370"/>
            <a:ext cx="39095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วางแผนการเพาะปลูก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th-TH" b="1" dirty="0">
                <a:cs typeface="TH Kodchasal" panose="02000506000000020004" pitchFamily="2" charset="-34"/>
              </a:rPr>
              <a:t>วางแผนด้านการแปรรูป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th-TH" b="1" dirty="0">
                <a:cs typeface="TH Kodchasal" panose="02000506000000020004" pitchFamily="2" charset="-34"/>
              </a:rPr>
              <a:t>วางแผนด้านการตลาด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th-TH" b="1" dirty="0">
                <a:cs typeface="TH Kodchasal" panose="02000506000000020004" pitchFamily="2" charset="-34"/>
              </a:rPr>
              <a:t>วางแผนด้านการเงิน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th-TH" b="1" dirty="0">
                <a:cs typeface="TH Kodchasal" panose="02000506000000020004" pitchFamily="2" charset="-34"/>
              </a:rPr>
              <a:t>วางแผนด้านการบริหารจัดการ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50438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395536" y="293747"/>
            <a:ext cx="8424936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สัมมาชีพชุมชน สู่ ผู้ประกอบการชุมชน</a:t>
            </a:r>
          </a:p>
        </p:txBody>
      </p:sp>
      <p:sp>
        <p:nvSpPr>
          <p:cNvPr id="3" name="กล่องข้อความ 2"/>
          <p:cNvSpPr txBox="1"/>
          <p:nvPr/>
        </p:nvSpPr>
        <p:spPr>
          <a:xfrm>
            <a:off x="251520" y="1443548"/>
            <a:ext cx="8712968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ทิศทางใหม่ สู่ ผู้ประกอบการ 4.0 </a:t>
            </a:r>
          </a:p>
          <a:p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  ปี 2562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พัฒนา     14,000  กลุ่ม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สู่ </a:t>
            </a:r>
            <a:r>
              <a:rPr lang="en-US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OTOP     1,400  </a:t>
            </a:r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กลุ่ม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SE           </a:t>
            </a:r>
            <a:r>
              <a:rPr lang="th-TH" sz="48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  100  กลุ่ม</a:t>
            </a:r>
          </a:p>
        </p:txBody>
      </p:sp>
    </p:spTree>
    <p:extLst>
      <p:ext uri="{BB962C8B-B14F-4D97-AF65-F5344CB8AC3E}">
        <p14:creationId xmlns:p14="http://schemas.microsoft.com/office/powerpoint/2010/main" val="2549319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TM03457475[[fn=เฟรม]]</Template>
  <TotalTime>3788</TotalTime>
  <Words>720</Words>
  <Application>Microsoft Office PowerPoint</Application>
  <PresentationFormat>นำเสนอทางหน้าจอ (4:3)</PresentationFormat>
  <Paragraphs>146</Paragraphs>
  <Slides>36</Slides>
  <Notes>0</Notes>
  <HiddenSlides>0</HiddenSlides>
  <MMClips>0</MMClips>
  <ScaleCrop>false</ScaleCrop>
  <HeadingPairs>
    <vt:vector size="4" baseType="variant"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36</vt:i4>
      </vt:variant>
    </vt:vector>
  </HeadingPairs>
  <TitlesOfParts>
    <vt:vector size="37" baseType="lpstr">
      <vt:lpstr>Office Theme</vt:lpstr>
      <vt:lpstr>งานนำเสนอ PowerPoint</vt:lpstr>
      <vt:lpstr>งานนำเสนอ PowerPoint</vt:lpstr>
      <vt:lpstr>เกษตรกร ณ วันนี้</vt:lpstr>
      <vt:lpstr>ณ วันนี้ เกษตรกรไทย</vt:lpstr>
      <vt:lpstr>ณ วันนี้ เกษตรกรไทย</vt:lpstr>
      <vt:lpstr>สินค้าเกษตรและเกษตรกรไทยในปัจจุบัน</vt:lpstr>
      <vt:lpstr>เส้นทางสินค้า/ราคา</vt:lpstr>
      <vt:lpstr>อนาคต</vt:lpstr>
      <vt:lpstr>งานนำเสนอ PowerPoint</vt:lpstr>
      <vt:lpstr> - มันเส้นสะอาด  - มันอัดเม็ด - แป้งมัน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สภาเกษตรกรแห่งชาติกับการพัฒนาความเข้มแข็ง สู่การปฏิรูปภาคเกษตรประเทศไทย</dc:title>
  <dc:creator>Admin</dc:creator>
  <cp:lastModifiedBy>nuchy พัฒนากร..โย้วๆ</cp:lastModifiedBy>
  <cp:revision>298</cp:revision>
  <cp:lastPrinted>2018-05-28T02:52:01Z</cp:lastPrinted>
  <dcterms:created xsi:type="dcterms:W3CDTF">2015-09-01T06:31:39Z</dcterms:created>
  <dcterms:modified xsi:type="dcterms:W3CDTF">2018-12-12T12:55:46Z</dcterms:modified>
</cp:coreProperties>
</file>